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887BF3-EFF1-443F-925A-AC03C4DB9D9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BE6DEB32-6767-4FBA-B07B-3B0567496C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464817BC-3500-4B05-8EA1-81181F576CE9}"/>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41852271-2BA6-4FEA-9DDE-71CB5E38BA92}"/>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4DF16808-741B-4ADD-821E-5D410EAE53D9}"/>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310217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28CB60-44CD-4BD6-8E26-63B640C31C61}"/>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E971699C-196D-42EA-924C-4874795F1DD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9D681974-FE72-4951-8BB9-350153E5ED2E}"/>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30BE2D6E-EEB8-4E5D-B68C-3D6B2BCEA45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73CED8D-2EF1-4D83-BB79-96F4F41FDE3B}"/>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376491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40BE126-DF97-4C42-BFB2-D3D434C6B1F7}"/>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2D870551-A6BA-4ED1-89BE-94B00C865D6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EDAE3C3D-F8E5-425E-92E9-E9CC2D964CD1}"/>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72F8C27D-0788-48AF-98D8-B0962201826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8D252C41-DA42-4C15-A3E8-185B00C55449}"/>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282592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D189F6-B0AB-4AD6-A82B-1873740E5E40}"/>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698759BC-7F5E-40BC-BD84-6026C683BB0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2C40C2DE-F9F1-4191-AA40-82FCE9DC1FFF}"/>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510438FF-B54A-4D9F-8954-9A216C447008}"/>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2AF3F33-8575-4789-987F-670F13D5D67F}"/>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2841735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882431-414E-4604-B227-209BFE65C37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6FFFB55C-6815-4897-B735-5305CB9746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09CD43D-5CAB-4692-978E-5BC283C06552}"/>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4AB2D68B-1A8E-40A7-93D0-D94CBC66731C}"/>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7B8A0BF7-FC7B-46D5-BCBD-337C10808FDB}"/>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512331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DDB67-3A5A-49AC-8DFB-CD397F5E23B9}"/>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FF1BE024-0FE5-401A-A61F-5F9C64D11A7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3BC6E4B7-7972-4F55-A636-4FADFE757D7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B27C2323-5B93-47F8-A55B-E23EDB53B8D6}"/>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6" name="Нижний колонтитул 5">
            <a:extLst>
              <a:ext uri="{FF2B5EF4-FFF2-40B4-BE49-F238E27FC236}">
                <a16:creationId xmlns:a16="http://schemas.microsoft.com/office/drawing/2014/main" id="{7DF68A5D-14DF-4BEE-9D8D-7B1FCCE83878}"/>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35E76984-DDEA-461E-883F-510920A86987}"/>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258449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F47DC-D05F-49A3-B51D-EBB4529F1BD2}"/>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1B61832E-15B6-44FA-8668-217FE73CA3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1D6F60B-1A3D-4B96-A238-17207FA4E76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5554C1E1-E1FA-494D-87C7-4576CA7985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19705B9-B6FD-4C42-9FB8-00AB57DEDF2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ED4F56A4-5378-45E9-B42F-71B5A6ED18E1}"/>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8" name="Нижний колонтитул 7">
            <a:extLst>
              <a:ext uri="{FF2B5EF4-FFF2-40B4-BE49-F238E27FC236}">
                <a16:creationId xmlns:a16="http://schemas.microsoft.com/office/drawing/2014/main" id="{53DD3F92-DDE6-4798-B4DC-5F9E5C36FFDE}"/>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2646A791-AF90-44F9-8FB7-510FD857DD08}"/>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154196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9A33E4-BB9A-482D-B5E3-249EB7E47FA0}"/>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53FDB68A-E3F7-4361-B786-8EBEC137A38B}"/>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4" name="Нижний колонтитул 3">
            <a:extLst>
              <a:ext uri="{FF2B5EF4-FFF2-40B4-BE49-F238E27FC236}">
                <a16:creationId xmlns:a16="http://schemas.microsoft.com/office/drawing/2014/main" id="{EDE111F7-C708-4384-9B77-E9456498EF31}"/>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3E62CF80-597D-41F0-A010-105B8E145E13}"/>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39286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7CE754B-5A21-42B9-BACB-54A273857C31}"/>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3" name="Нижний колонтитул 2">
            <a:extLst>
              <a:ext uri="{FF2B5EF4-FFF2-40B4-BE49-F238E27FC236}">
                <a16:creationId xmlns:a16="http://schemas.microsoft.com/office/drawing/2014/main" id="{FEA2A4DA-54B3-476D-901F-A7119E9555CD}"/>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7FFD229B-62EC-4C70-902A-5F8937E96D10}"/>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1702509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E3940E-7096-4A82-B0BC-E57FAE6D9C8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CF71CCD3-7F73-4E66-8B61-5617358CD2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29D52613-57EA-47F9-AD56-EFE5E8F02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469ED12-11AB-40B4-9853-F7DD9B279291}"/>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6" name="Нижний колонтитул 5">
            <a:extLst>
              <a:ext uri="{FF2B5EF4-FFF2-40B4-BE49-F238E27FC236}">
                <a16:creationId xmlns:a16="http://schemas.microsoft.com/office/drawing/2014/main" id="{E6DD5E4E-2B56-4B81-B947-FF1FF66BD9F6}"/>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1308F3F7-413A-4A90-B886-BEA2213FA345}"/>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221992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A56EDD-398A-4B5D-AB30-362CCEF931E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2AE53199-3B39-44BC-B690-7459A7F29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05616DE6-B11D-4FBD-A73D-D6DE473DA6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0538BE9-7225-4406-AA79-8E43D34F413D}"/>
              </a:ext>
            </a:extLst>
          </p:cNvPr>
          <p:cNvSpPr>
            <a:spLocks noGrp="1"/>
          </p:cNvSpPr>
          <p:nvPr>
            <p:ph type="dt" sz="half" idx="10"/>
          </p:nvPr>
        </p:nvSpPr>
        <p:spPr/>
        <p:txBody>
          <a:bodyPr/>
          <a:lstStyle/>
          <a:p>
            <a:fld id="{B041B827-14CA-45CE-8499-0CED79B4148B}" type="datetimeFigureOut">
              <a:rPr lang="ru-KZ" smtClean="0"/>
              <a:t>14.02.2022</a:t>
            </a:fld>
            <a:endParaRPr lang="ru-KZ"/>
          </a:p>
        </p:txBody>
      </p:sp>
      <p:sp>
        <p:nvSpPr>
          <p:cNvPr id="6" name="Нижний колонтитул 5">
            <a:extLst>
              <a:ext uri="{FF2B5EF4-FFF2-40B4-BE49-F238E27FC236}">
                <a16:creationId xmlns:a16="http://schemas.microsoft.com/office/drawing/2014/main" id="{BA14A63C-8AD7-4D4D-8F55-2274CFDF40C8}"/>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92972C6A-524C-498E-A6DF-96C961638BC8}"/>
              </a:ext>
            </a:extLst>
          </p:cNvPr>
          <p:cNvSpPr>
            <a:spLocks noGrp="1"/>
          </p:cNvSpPr>
          <p:nvPr>
            <p:ph type="sldNum" sz="quarter" idx="12"/>
          </p:nvPr>
        </p:nvSpPr>
        <p:spPr/>
        <p:txBody>
          <a:bodyPr/>
          <a:lstStyle/>
          <a:p>
            <a:fld id="{8AB8E574-14EB-45E2-A7CA-5F55B03D8316}" type="slidenum">
              <a:rPr lang="ru-KZ" smtClean="0"/>
              <a:t>‹#›</a:t>
            </a:fld>
            <a:endParaRPr lang="ru-KZ"/>
          </a:p>
        </p:txBody>
      </p:sp>
    </p:spTree>
    <p:extLst>
      <p:ext uri="{BB962C8B-B14F-4D97-AF65-F5344CB8AC3E}">
        <p14:creationId xmlns:p14="http://schemas.microsoft.com/office/powerpoint/2010/main" val="40143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32EBC9-104E-4488-9E7A-2932234901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5B7545C3-4D76-4131-9659-1D57C42077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D051FF94-6DFB-42B2-BD81-4192900A0D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1B827-14CA-45CE-8499-0CED79B4148B}" type="datetimeFigureOut">
              <a:rPr lang="ru-KZ" smtClean="0"/>
              <a:t>14.02.2022</a:t>
            </a:fld>
            <a:endParaRPr lang="ru-KZ"/>
          </a:p>
        </p:txBody>
      </p:sp>
      <p:sp>
        <p:nvSpPr>
          <p:cNvPr id="5" name="Нижний колонтитул 4">
            <a:extLst>
              <a:ext uri="{FF2B5EF4-FFF2-40B4-BE49-F238E27FC236}">
                <a16:creationId xmlns:a16="http://schemas.microsoft.com/office/drawing/2014/main" id="{673848F2-A36A-4BB0-913C-3D5E6E006C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CA69053A-9596-4C07-BE9B-4DC7026818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8E574-14EB-45E2-A7CA-5F55B03D8316}" type="slidenum">
              <a:rPr lang="ru-KZ" smtClean="0"/>
              <a:t>‹#›</a:t>
            </a:fld>
            <a:endParaRPr lang="ru-KZ"/>
          </a:p>
        </p:txBody>
      </p:sp>
    </p:spTree>
    <p:extLst>
      <p:ext uri="{BB962C8B-B14F-4D97-AF65-F5344CB8AC3E}">
        <p14:creationId xmlns:p14="http://schemas.microsoft.com/office/powerpoint/2010/main" val="1000156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FEB257-2F54-4E31-9E2D-0994893AA517}"/>
              </a:ext>
            </a:extLst>
          </p:cNvPr>
          <p:cNvSpPr>
            <a:spLocks noGrp="1"/>
          </p:cNvSpPr>
          <p:nvPr>
            <p:ph type="ctrTitle"/>
          </p:nvPr>
        </p:nvSpPr>
        <p:spPr/>
        <p:txBody>
          <a:bodyPr/>
          <a:lstStyle/>
          <a:p>
            <a:r>
              <a:rPr lang="en-US" b="1" dirty="0">
                <a:solidFill>
                  <a:schemeClr val="accent1">
                    <a:lumMod val="75000"/>
                  </a:schemeClr>
                </a:solidFill>
              </a:rPr>
              <a:t>Descriptive and Process Paragraphs</a:t>
            </a:r>
            <a:endParaRPr lang="ru-KZ" b="1" dirty="0">
              <a:solidFill>
                <a:schemeClr val="accent1">
                  <a:lumMod val="75000"/>
                </a:schemeClr>
              </a:solidFill>
            </a:endParaRPr>
          </a:p>
        </p:txBody>
      </p:sp>
      <p:sp>
        <p:nvSpPr>
          <p:cNvPr id="3" name="Подзаголовок 2">
            <a:extLst>
              <a:ext uri="{FF2B5EF4-FFF2-40B4-BE49-F238E27FC236}">
                <a16:creationId xmlns:a16="http://schemas.microsoft.com/office/drawing/2014/main" id="{B9828378-C47F-4F56-81E1-B1CD14870930}"/>
              </a:ext>
            </a:extLst>
          </p:cNvPr>
          <p:cNvSpPr>
            <a:spLocks noGrp="1"/>
          </p:cNvSpPr>
          <p:nvPr>
            <p:ph type="subTitle" idx="1"/>
          </p:nvPr>
        </p:nvSpPr>
        <p:spPr/>
        <p:txBody>
          <a:bodyPr/>
          <a:lstStyle/>
          <a:p>
            <a:r>
              <a:rPr lang="en-US" dirty="0"/>
              <a:t>Week #4</a:t>
            </a:r>
            <a:endParaRPr lang="ru-KZ" dirty="0"/>
          </a:p>
        </p:txBody>
      </p:sp>
    </p:spTree>
    <p:extLst>
      <p:ext uri="{BB962C8B-B14F-4D97-AF65-F5344CB8AC3E}">
        <p14:creationId xmlns:p14="http://schemas.microsoft.com/office/powerpoint/2010/main" val="420184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B0A0FB-CC7F-467D-8290-1129A5F7C65D}"/>
              </a:ext>
            </a:extLst>
          </p:cNvPr>
          <p:cNvSpPr txBox="1"/>
          <p:nvPr/>
        </p:nvSpPr>
        <p:spPr>
          <a:xfrm>
            <a:off x="1086678" y="649357"/>
            <a:ext cx="8825948" cy="967765"/>
          </a:xfrm>
          <a:prstGeom prst="rect">
            <a:avLst/>
          </a:prstGeom>
          <a:noFill/>
        </p:spPr>
        <p:txBody>
          <a:bodyPr wrap="square">
            <a:spAutoFit/>
          </a:bodyPr>
          <a:lstStyle/>
          <a:p>
            <a:pPr>
              <a:lnSpc>
                <a:spcPct val="107000"/>
              </a:lnSpc>
              <a:spcAft>
                <a:spcPts val="800"/>
              </a:spcAft>
            </a:pPr>
            <a:r>
              <a:rPr lang="en-US"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Describing people </a:t>
            </a:r>
            <a:endParaRPr lang="ru-KZ"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Here are some common adjectives for describing people: </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2954D49C-3945-4543-8583-00F992526200}"/>
              </a:ext>
            </a:extLst>
          </p:cNvPr>
          <p:cNvGraphicFramePr>
            <a:graphicFrameLocks noGrp="1"/>
          </p:cNvGraphicFramePr>
          <p:nvPr>
            <p:extLst>
              <p:ext uri="{D42A27DB-BD31-4B8C-83A1-F6EECF244321}">
                <p14:modId xmlns:p14="http://schemas.microsoft.com/office/powerpoint/2010/main" val="974007750"/>
              </p:ext>
            </p:extLst>
          </p:nvPr>
        </p:nvGraphicFramePr>
        <p:xfrm>
          <a:off x="1631466" y="1958492"/>
          <a:ext cx="7751073" cy="3617468"/>
        </p:xfrm>
        <a:graphic>
          <a:graphicData uri="http://schemas.openxmlformats.org/drawingml/2006/table">
            <a:tbl>
              <a:tblPr firstRow="1" firstCol="1" bandRow="1">
                <a:tableStyleId>{2D5ABB26-0587-4C30-8999-92F81FD0307C}</a:tableStyleId>
              </a:tblPr>
              <a:tblGrid>
                <a:gridCol w="3875122">
                  <a:extLst>
                    <a:ext uri="{9D8B030D-6E8A-4147-A177-3AD203B41FA5}">
                      <a16:colId xmlns:a16="http://schemas.microsoft.com/office/drawing/2014/main" val="1276551284"/>
                    </a:ext>
                  </a:extLst>
                </a:gridCol>
                <a:gridCol w="3875951">
                  <a:extLst>
                    <a:ext uri="{9D8B030D-6E8A-4147-A177-3AD203B41FA5}">
                      <a16:colId xmlns:a16="http://schemas.microsoft.com/office/drawing/2014/main" val="2609972205"/>
                    </a:ext>
                  </a:extLst>
                </a:gridCol>
              </a:tblGrid>
              <a:tr h="0">
                <a:tc>
                  <a:txBody>
                    <a:bodyPr/>
                    <a:lstStyle/>
                    <a:p>
                      <a:pPr>
                        <a:lnSpc>
                          <a:spcPct val="107000"/>
                        </a:lnSpc>
                        <a:spcAft>
                          <a:spcPts val="800"/>
                        </a:spcAft>
                      </a:pPr>
                      <a:r>
                        <a:rPr lang="en-US" sz="2000" b="1" dirty="0">
                          <a:solidFill>
                            <a:schemeClr val="accent5">
                              <a:lumMod val="50000"/>
                            </a:schemeClr>
                          </a:solidFill>
                          <a:effectLst/>
                        </a:rPr>
                        <a:t>Personality</a:t>
                      </a:r>
                      <a:endParaRPr lang="ru-KZ"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b="1" dirty="0">
                          <a:solidFill>
                            <a:schemeClr val="accent5">
                              <a:lumMod val="50000"/>
                            </a:schemeClr>
                          </a:solidFill>
                          <a:effectLst/>
                        </a:rPr>
                        <a:t>Physical characteristics</a:t>
                      </a:r>
                      <a:endParaRPr lang="ru-KZ"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9530862"/>
                  </a:ext>
                </a:extLst>
              </a:tr>
              <a:tr h="0">
                <a:tc>
                  <a:txBody>
                    <a:bodyPr/>
                    <a:lstStyle/>
                    <a:p>
                      <a:pPr>
                        <a:lnSpc>
                          <a:spcPct val="107000"/>
                        </a:lnSpc>
                        <a:spcAft>
                          <a:spcPts val="800"/>
                        </a:spcAft>
                      </a:pPr>
                      <a:r>
                        <a:rPr lang="en-US" sz="2000" dirty="0">
                          <a:effectLst/>
                        </a:rPr>
                        <a:t>Happy, satisfied </a:t>
                      </a:r>
                      <a:endParaRPr lang="ru-KZ" sz="2000" dirty="0">
                        <a:effectLst/>
                      </a:endParaRPr>
                    </a:p>
                    <a:p>
                      <a:pPr>
                        <a:lnSpc>
                          <a:spcPct val="107000"/>
                        </a:lnSpc>
                        <a:spcAft>
                          <a:spcPts val="800"/>
                        </a:spcAft>
                      </a:pPr>
                      <a:r>
                        <a:rPr lang="en-US" sz="2000" dirty="0">
                          <a:effectLst/>
                        </a:rPr>
                        <a:t>Relaxed</a:t>
                      </a:r>
                      <a:endParaRPr lang="ru-KZ" sz="2000" dirty="0">
                        <a:effectLst/>
                      </a:endParaRPr>
                    </a:p>
                    <a:p>
                      <a:pPr>
                        <a:lnSpc>
                          <a:spcPct val="107000"/>
                        </a:lnSpc>
                        <a:spcAft>
                          <a:spcPts val="800"/>
                        </a:spcAft>
                      </a:pPr>
                      <a:r>
                        <a:rPr lang="en-US" sz="2000" dirty="0">
                          <a:effectLst/>
                        </a:rPr>
                        <a:t>Exciting </a:t>
                      </a:r>
                      <a:endParaRPr lang="ru-KZ" sz="2000" dirty="0">
                        <a:effectLst/>
                      </a:endParaRPr>
                    </a:p>
                    <a:p>
                      <a:pPr>
                        <a:lnSpc>
                          <a:spcPct val="107000"/>
                        </a:lnSpc>
                        <a:spcAft>
                          <a:spcPts val="800"/>
                        </a:spcAft>
                      </a:pPr>
                      <a:r>
                        <a:rPr lang="en-US" sz="2000" dirty="0">
                          <a:effectLst/>
                        </a:rPr>
                        <a:t>Nervous </a:t>
                      </a:r>
                      <a:endParaRPr lang="ru-KZ" sz="2000" dirty="0">
                        <a:effectLst/>
                      </a:endParaRPr>
                    </a:p>
                    <a:p>
                      <a:pPr>
                        <a:lnSpc>
                          <a:spcPct val="107000"/>
                        </a:lnSpc>
                        <a:spcAft>
                          <a:spcPts val="800"/>
                        </a:spcAft>
                      </a:pPr>
                      <a:r>
                        <a:rPr lang="en-US" sz="2000" dirty="0">
                          <a:effectLst/>
                        </a:rPr>
                        <a:t>Angry</a:t>
                      </a:r>
                      <a:endParaRPr lang="ru-KZ" sz="2000" dirty="0">
                        <a:effectLst/>
                      </a:endParaRPr>
                    </a:p>
                    <a:p>
                      <a:pPr>
                        <a:lnSpc>
                          <a:spcPct val="107000"/>
                        </a:lnSpc>
                        <a:spcAft>
                          <a:spcPts val="800"/>
                        </a:spcAft>
                      </a:pPr>
                      <a:r>
                        <a:rPr lang="en-US" sz="2000" dirty="0">
                          <a:effectLst/>
                        </a:rPr>
                        <a:t>Serious</a:t>
                      </a:r>
                      <a:endParaRPr lang="ru-KZ" sz="2000" dirty="0">
                        <a:effectLst/>
                      </a:endParaRPr>
                    </a:p>
                    <a:p>
                      <a:pPr>
                        <a:lnSpc>
                          <a:spcPct val="107000"/>
                        </a:lnSpc>
                        <a:spcAft>
                          <a:spcPts val="800"/>
                        </a:spcAft>
                      </a:pPr>
                      <a:r>
                        <a:rPr lang="en-US" sz="2000" dirty="0">
                          <a:effectLst/>
                        </a:rPr>
                        <a:t>Sad, depressed</a:t>
                      </a:r>
                      <a:endParaRPr lang="ru-KZ" sz="2000" dirty="0">
                        <a:effectLst/>
                      </a:endParaRPr>
                    </a:p>
                    <a:p>
                      <a:pPr>
                        <a:lnSpc>
                          <a:spcPct val="107000"/>
                        </a:lnSpc>
                        <a:spcAft>
                          <a:spcPts val="800"/>
                        </a:spcAft>
                      </a:pPr>
                      <a:r>
                        <a:rPr lang="en-US" sz="2000" dirty="0">
                          <a:effectLst/>
                        </a:rPr>
                        <a:t>Outgoing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000" dirty="0">
                          <a:effectLst/>
                        </a:rPr>
                        <a:t>Big, large, tall</a:t>
                      </a:r>
                      <a:endParaRPr lang="ru-KZ" sz="2000" dirty="0">
                        <a:effectLst/>
                      </a:endParaRPr>
                    </a:p>
                    <a:p>
                      <a:pPr>
                        <a:lnSpc>
                          <a:spcPct val="107000"/>
                        </a:lnSpc>
                        <a:spcAft>
                          <a:spcPts val="800"/>
                        </a:spcAft>
                      </a:pPr>
                      <a:r>
                        <a:rPr lang="en-US" sz="2000" dirty="0">
                          <a:effectLst/>
                        </a:rPr>
                        <a:t>Small, tiny, short</a:t>
                      </a:r>
                      <a:endParaRPr lang="ru-KZ" sz="2000" dirty="0">
                        <a:effectLst/>
                      </a:endParaRPr>
                    </a:p>
                    <a:p>
                      <a:pPr>
                        <a:lnSpc>
                          <a:spcPct val="107000"/>
                        </a:lnSpc>
                        <a:spcAft>
                          <a:spcPts val="800"/>
                        </a:spcAft>
                      </a:pPr>
                      <a:r>
                        <a:rPr lang="en-US" sz="2000" dirty="0">
                          <a:effectLst/>
                        </a:rPr>
                        <a:t>Thin</a:t>
                      </a:r>
                      <a:endParaRPr lang="ru-KZ" sz="2000" dirty="0">
                        <a:effectLst/>
                      </a:endParaRPr>
                    </a:p>
                    <a:p>
                      <a:pPr>
                        <a:lnSpc>
                          <a:spcPct val="107000"/>
                        </a:lnSpc>
                        <a:spcAft>
                          <a:spcPts val="800"/>
                        </a:spcAft>
                      </a:pPr>
                      <a:r>
                        <a:rPr lang="en-US" sz="2000" dirty="0">
                          <a:effectLst/>
                        </a:rPr>
                        <a:t>Heavy</a:t>
                      </a:r>
                      <a:endParaRPr lang="ru-KZ" sz="2000" dirty="0">
                        <a:effectLst/>
                      </a:endParaRPr>
                    </a:p>
                    <a:p>
                      <a:pPr>
                        <a:lnSpc>
                          <a:spcPct val="107000"/>
                        </a:lnSpc>
                        <a:spcAft>
                          <a:spcPts val="800"/>
                        </a:spcAft>
                      </a:pPr>
                      <a:r>
                        <a:rPr lang="en-US" sz="2000" dirty="0">
                          <a:effectLst/>
                        </a:rPr>
                        <a:t>Strong</a:t>
                      </a:r>
                      <a:endParaRPr lang="ru-KZ" sz="2000" dirty="0">
                        <a:effectLst/>
                      </a:endParaRPr>
                    </a:p>
                    <a:p>
                      <a:pPr>
                        <a:lnSpc>
                          <a:spcPct val="107000"/>
                        </a:lnSpc>
                        <a:spcAft>
                          <a:spcPts val="800"/>
                        </a:spcAft>
                      </a:pPr>
                      <a:r>
                        <a:rPr lang="en-US" sz="2000" dirty="0">
                          <a:effectLst/>
                        </a:rPr>
                        <a:t>Weak</a:t>
                      </a:r>
                      <a:endParaRPr lang="ru-KZ" sz="2000" dirty="0">
                        <a:effectLst/>
                      </a:endParaRPr>
                    </a:p>
                    <a:p>
                      <a:pPr>
                        <a:lnSpc>
                          <a:spcPct val="107000"/>
                        </a:lnSpc>
                        <a:spcAft>
                          <a:spcPts val="800"/>
                        </a:spcAft>
                      </a:pPr>
                      <a:r>
                        <a:rPr lang="en-US" sz="2000" dirty="0">
                          <a:effectLst/>
                        </a:rPr>
                        <a:t>Brown-, black-, blond- , red-haired</a:t>
                      </a:r>
                      <a:endParaRPr lang="ru-KZ" sz="2000" dirty="0">
                        <a:effectLst/>
                      </a:endParaRPr>
                    </a:p>
                    <a:p>
                      <a:pPr>
                        <a:lnSpc>
                          <a:spcPct val="107000"/>
                        </a:lnSpc>
                        <a:spcAft>
                          <a:spcPts val="800"/>
                        </a:spcAft>
                      </a:pPr>
                      <a:r>
                        <a:rPr lang="en-US" sz="2000" dirty="0">
                          <a:effectLst/>
                        </a:rPr>
                        <a:t>Light-, dark-skinned</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4959434"/>
                  </a:ext>
                </a:extLst>
              </a:tr>
            </a:tbl>
          </a:graphicData>
        </a:graphic>
      </p:graphicFrame>
    </p:spTree>
    <p:extLst>
      <p:ext uri="{BB962C8B-B14F-4D97-AF65-F5344CB8AC3E}">
        <p14:creationId xmlns:p14="http://schemas.microsoft.com/office/powerpoint/2010/main" val="3454109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6B7971-E478-4392-ACE2-3E58B86DE93F}"/>
              </a:ext>
            </a:extLst>
          </p:cNvPr>
          <p:cNvSpPr txBox="1"/>
          <p:nvPr/>
        </p:nvSpPr>
        <p:spPr>
          <a:xfrm>
            <a:off x="1457740" y="1493361"/>
            <a:ext cx="9660834" cy="2222083"/>
          </a:xfrm>
          <a:prstGeom prst="rect">
            <a:avLst/>
          </a:prstGeom>
          <a:noFill/>
        </p:spPr>
        <p:txBody>
          <a:bodyPr wrap="square">
            <a:spAutoFit/>
          </a:bodyPr>
          <a:lstStyle/>
          <a:p>
            <a:pPr>
              <a:lnSpc>
                <a:spcPct val="107000"/>
              </a:lnSpc>
              <a:spcAft>
                <a:spcPts val="800"/>
              </a:spcAft>
            </a:pPr>
            <a:r>
              <a:rPr lang="en-US"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 description of a person may answer some of the following questions: </a:t>
            </a:r>
            <a:endParaRPr lang="ru-KZ"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Who is the person?</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does the person do?</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does he or she look like?</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How does the person act – what is his or her personality like?</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How does he or she make others feel?</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811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0D8736-C500-45F7-B68E-A5C20BFDAE5D}"/>
              </a:ext>
            </a:extLst>
          </p:cNvPr>
          <p:cNvSpPr txBox="1"/>
          <p:nvPr/>
        </p:nvSpPr>
        <p:spPr>
          <a:xfrm>
            <a:off x="636105" y="674154"/>
            <a:ext cx="10561982" cy="5092548"/>
          </a:xfrm>
          <a:prstGeom prst="rect">
            <a:avLst/>
          </a:prstGeom>
          <a:noFill/>
        </p:spPr>
        <p:txBody>
          <a:bodyPr wrap="square">
            <a:spAutoFit/>
          </a:bodyPr>
          <a:lstStyle/>
          <a:p>
            <a:pPr>
              <a:lnSpc>
                <a:spcPct val="107000"/>
              </a:lnSpc>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Read this description written by a young woman about her grandmother. Circle the adjectives that describe the grandmother.  </a:t>
            </a:r>
            <a:endParaRPr lang="ru-KZ"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When I was young, I admired my grandmother for her strength and kindness. She was not very big. In fact, she was tiny and very thin.  She was strong, though.  She lived by herself and still did a lot of the chores around her house. When I was a child, I saw her almost every day, and she and I would talk about everything. She was a very happy person and was always smiling and joking, and she often made me laugh. My grandmother was also very patient, and she would listen to all my problems.  She gave me very good advice whenever I needed it. I didn’t need to be afraid to tell her anything, because she never got annoyed with me.  She just listened and tried to help.  I also liked to spend time with her because she had interesting stories to tell me about her own childhood and life experiences.  When I was young, my grandmother was my best friend.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5250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195476-0C46-4953-935C-D80FAB55E510}"/>
              </a:ext>
            </a:extLst>
          </p:cNvPr>
          <p:cNvSpPr txBox="1"/>
          <p:nvPr/>
        </p:nvSpPr>
        <p:spPr>
          <a:xfrm>
            <a:off x="1139687" y="1018171"/>
            <a:ext cx="8574156" cy="838948"/>
          </a:xfrm>
          <a:prstGeom prst="rect">
            <a:avLst/>
          </a:prstGeom>
          <a:noFill/>
        </p:spPr>
        <p:txBody>
          <a:bodyPr wrap="square">
            <a:spAutoFit/>
          </a:bodyPr>
          <a:lstStyle/>
          <a:p>
            <a:pPr algn="just">
              <a:lnSpc>
                <a:spcPct val="107000"/>
              </a:lnSpc>
              <a:spcAft>
                <a:spcPts val="800"/>
              </a:spcAft>
            </a:pPr>
            <a:r>
              <a:rPr lang="en-US" sz="20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Practice </a:t>
            </a: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Describe one of your groupmates.  Write eight sentences.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5820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3BF4BB-610C-491D-B89B-2222B2D9AEE1}"/>
              </a:ext>
            </a:extLst>
          </p:cNvPr>
          <p:cNvSpPr txBox="1"/>
          <p:nvPr/>
        </p:nvSpPr>
        <p:spPr>
          <a:xfrm>
            <a:off x="1643270" y="1224696"/>
            <a:ext cx="7620000" cy="1927387"/>
          </a:xfrm>
          <a:prstGeom prst="rect">
            <a:avLst/>
          </a:prstGeom>
          <a:noFill/>
        </p:spPr>
        <p:txBody>
          <a:bodyPr wrap="square">
            <a:spAutoFit/>
          </a:bodyPr>
          <a:lstStyle/>
          <a:p>
            <a:pPr algn="just">
              <a:lnSpc>
                <a:spcPct val="107000"/>
              </a:lnSpc>
              <a:spcAft>
                <a:spcPts val="800"/>
              </a:spcAft>
            </a:pPr>
            <a:r>
              <a:rPr lang="en-US"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Process paragraphs</a:t>
            </a:r>
            <a:endParaRPr lang="ru-KZ"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 process paragraph is a description of how to do something. It explains the steps you need to follow to complete an activity.  Read this recipe and do the exercises below.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8763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44A7C60-B490-4193-BA01-B804F2E8356D}"/>
              </a:ext>
            </a:extLst>
          </p:cNvPr>
          <p:cNvSpPr>
            <a:spLocks noGrp="1"/>
          </p:cNvSpPr>
          <p:nvPr>
            <p:ph sz="half" idx="1"/>
          </p:nvPr>
        </p:nvSpPr>
        <p:spPr>
          <a:xfrm>
            <a:off x="838200" y="712441"/>
            <a:ext cx="4144617" cy="5464521"/>
          </a:xfrm>
        </p:spPr>
        <p:txBody>
          <a:bodyPr>
            <a:normAutofit fontScale="40000" lnSpcReduction="20000"/>
          </a:bodyPr>
          <a:lstStyle/>
          <a:p>
            <a:pPr marL="0" indent="0" algn="just">
              <a:lnSpc>
                <a:spcPct val="107000"/>
              </a:lnSpc>
              <a:spcAft>
                <a:spcPts val="800"/>
              </a:spcAft>
              <a:buNone/>
            </a:pPr>
            <a:r>
              <a:rPr lang="en-US" sz="5000" b="1" u="sng"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Ingredients</a:t>
            </a:r>
            <a:endParaRPr lang="ru-KZ" sz="5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Two cups of brown rice </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One tablespoon of cooking </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Oil </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Three tablespoons of chilly sauce </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Three cloves of garlic</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One green pepper</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One red pepper</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One onion</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Two tomatoes</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Two spring onions</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Salt</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5000" dirty="0">
                <a:effectLst/>
                <a:latin typeface="Calibri" panose="020F0502020204030204" pitchFamily="34" charset="0"/>
                <a:ea typeface="Calibri" panose="020F0502020204030204" pitchFamily="34" charset="0"/>
                <a:cs typeface="Times New Roman" panose="02020603050405020304" pitchFamily="18" charset="0"/>
              </a:rPr>
              <a:t>Pepper </a:t>
            </a:r>
            <a:endParaRPr lang="ru-KZ" sz="5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KZ" sz="2000" dirty="0"/>
          </a:p>
        </p:txBody>
      </p:sp>
      <p:sp>
        <p:nvSpPr>
          <p:cNvPr id="4" name="Объект 3">
            <a:extLst>
              <a:ext uri="{FF2B5EF4-FFF2-40B4-BE49-F238E27FC236}">
                <a16:creationId xmlns:a16="http://schemas.microsoft.com/office/drawing/2014/main" id="{1651E985-D9ED-4FA8-9F1E-DA1E76402EA0}"/>
              </a:ext>
            </a:extLst>
          </p:cNvPr>
          <p:cNvSpPr>
            <a:spLocks noGrp="1"/>
          </p:cNvSpPr>
          <p:nvPr>
            <p:ph sz="half" idx="2"/>
          </p:nvPr>
        </p:nvSpPr>
        <p:spPr>
          <a:xfrm>
            <a:off x="5406887" y="712441"/>
            <a:ext cx="5946913" cy="5328824"/>
          </a:xfrm>
        </p:spPr>
        <p:txBody>
          <a:bodyPr>
            <a:normAutofit fontScale="40000" lnSpcReduction="20000"/>
          </a:bodyPr>
          <a:lstStyle/>
          <a:p>
            <a:pPr marL="0" indent="0" algn="just">
              <a:lnSpc>
                <a:spcPct val="170000"/>
              </a:lnSpc>
              <a:buNone/>
            </a:pPr>
            <a:r>
              <a:rPr lang="en-US" sz="5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Mike’s Brown Rice and Vegetables</a:t>
            </a:r>
            <a:endParaRPr lang="ru-KZ" sz="5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70000"/>
              </a:lnSpc>
              <a:buNone/>
            </a:pPr>
            <a:r>
              <a:rPr lang="en-US" sz="4500" dirty="0">
                <a:effectLst/>
                <a:latin typeface="Calibri" panose="020F0502020204030204" pitchFamily="34" charset="0"/>
                <a:ea typeface="Calibri" panose="020F0502020204030204" pitchFamily="34" charset="0"/>
                <a:cs typeface="Times New Roman" panose="02020603050405020304" pitchFamily="18" charset="0"/>
              </a:rPr>
              <a:t>Brown rice and vegetables is a simple and delicious meal to make.  First, cook the rice, following the directions on the packet.  Then, cut the vegetables into one-inch pieces.  Next, heat the oil, chilly sauce, and garlic in a frying pan.  After that, add the vegetables and fry them until they are soft, but still a little bit crunchy.  Now it’s time to stir in the cooked rice.  After stirring the rice and vegetables together, add salt and pepper to your own taste.  Finally, put the rice and vegetables into a large bowl and serve it with freshly chopped tomatoes and spring onions on top.  Now you are ready to enjoy your delicious brown rice and vegetables!</a:t>
            </a:r>
            <a:endParaRPr lang="ru-KZ" sz="45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2464310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B500159-8B67-41E0-BF2D-8142F94B5A94}"/>
              </a:ext>
            </a:extLst>
          </p:cNvPr>
          <p:cNvSpPr txBox="1"/>
          <p:nvPr/>
        </p:nvSpPr>
        <p:spPr>
          <a:xfrm>
            <a:off x="490330" y="759844"/>
            <a:ext cx="11211340" cy="5355312"/>
          </a:xfrm>
          <a:prstGeom prst="rect">
            <a:avLst/>
          </a:prstGeom>
          <a:noFill/>
        </p:spPr>
        <p:txBody>
          <a:bodyPr wrap="square">
            <a:spAutoFit/>
          </a:bodyPr>
          <a:lstStyle/>
          <a:p>
            <a:pPr algn="just"/>
            <a:r>
              <a:rPr lang="en-US"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Mike’s Brown Rice and Vegetables</a:t>
            </a:r>
            <a:endParaRPr lang="ru-KZ"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dirty="0">
                <a:effectLst/>
                <a:latin typeface="Calibri" panose="020F0502020204030204" pitchFamily="34" charset="0"/>
                <a:ea typeface="Calibri" panose="020F0502020204030204" pitchFamily="34" charset="0"/>
                <a:cs typeface="Times New Roman" panose="02020603050405020304" pitchFamily="18" charset="0"/>
              </a:rPr>
              <a:t>Brown rice and vegetables is a simple and delicious meal to make.  First, cook the rice, following the directions on the packet.  Then, cut the vegetables into one-inch pieces.  Next, heat the oil, chilly sauce, and garlic in a frying pan.  After that, add the vegetables and fry them until they are soft, but still a little bit crunchy.  Now it’s time to stir in the cooked rice.  After stirring the rice and vegetables together, add salt and pepper to your own taste.  Finally, put the rice and vegetables into a large bowl and serve it with freshly chopped tomatoes and spring onions on top.  Now you are ready to enjoy your delicious brown rice and vegetables!</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dirty="0">
                <a:effectLst/>
                <a:latin typeface="Calibri" panose="020F0502020204030204" pitchFamily="34" charset="0"/>
                <a:ea typeface="Calibri" panose="020F0502020204030204" pitchFamily="34" charset="0"/>
                <a:cs typeface="Times New Roman" panose="02020603050405020304" pitchFamily="18" charset="0"/>
              </a:rPr>
              <a:t> </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Underline the </a:t>
            </a:r>
            <a:r>
              <a:rPr lang="en-US" b="1" dirty="0">
                <a:effectLst/>
                <a:latin typeface="Calibri" panose="020F0502020204030204" pitchFamily="34" charset="0"/>
                <a:ea typeface="Calibri" panose="020F0502020204030204" pitchFamily="34" charset="0"/>
                <a:cs typeface="Times New Roman" panose="02020603050405020304" pitchFamily="18" charset="0"/>
              </a:rPr>
              <a:t>topic sentence </a:t>
            </a:r>
            <a:r>
              <a:rPr lang="en-US" dirty="0">
                <a:effectLst/>
                <a:latin typeface="Calibri" panose="020F0502020204030204" pitchFamily="34" charset="0"/>
                <a:ea typeface="Calibri" panose="020F0502020204030204" pitchFamily="34" charset="0"/>
                <a:cs typeface="Times New Roman" panose="02020603050405020304" pitchFamily="18" charset="0"/>
              </a:rPr>
              <a:t>and the </a:t>
            </a:r>
            <a:r>
              <a:rPr lang="en-US" b="1" dirty="0">
                <a:effectLst/>
                <a:latin typeface="Calibri" panose="020F0502020204030204" pitchFamily="34" charset="0"/>
                <a:ea typeface="Calibri" panose="020F0502020204030204" pitchFamily="34" charset="0"/>
                <a:cs typeface="Times New Roman" panose="02020603050405020304" pitchFamily="18" charset="0"/>
              </a:rPr>
              <a:t>concluding sentence </a:t>
            </a:r>
            <a:r>
              <a:rPr lang="en-US" dirty="0">
                <a:effectLst/>
                <a:latin typeface="Calibri" panose="020F0502020204030204" pitchFamily="34" charset="0"/>
                <a:ea typeface="Calibri" panose="020F0502020204030204" pitchFamily="34" charset="0"/>
                <a:cs typeface="Times New Roman" panose="02020603050405020304" pitchFamily="18" charset="0"/>
              </a:rPr>
              <a:t>of the paragraph.  </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List the steps for making brown rice and vegetables in the order you find them. </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i="1" dirty="0">
                <a:effectLst/>
                <a:latin typeface="Calibri" panose="020F0502020204030204" pitchFamily="34" charset="0"/>
                <a:ea typeface="Calibri" panose="020F0502020204030204" pitchFamily="34" charset="0"/>
                <a:cs typeface="Times New Roman" panose="02020603050405020304" pitchFamily="18" charset="0"/>
              </a:rPr>
              <a:t>Cook the rice. </a:t>
            </a:r>
            <a:endParaRPr lang="ru-KZ"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___________________</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How are the steps in the paragraph connected together? What words do you see that help show the sequence to follow? Underline them.  </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2554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258DD2-84C4-45A4-87E8-8F33A3E1CBEC}"/>
              </a:ext>
            </a:extLst>
          </p:cNvPr>
          <p:cNvSpPr txBox="1"/>
          <p:nvPr/>
        </p:nvSpPr>
        <p:spPr>
          <a:xfrm>
            <a:off x="927651" y="1031656"/>
            <a:ext cx="10005391" cy="5016758"/>
          </a:xfrm>
          <a:prstGeom prst="rect">
            <a:avLst/>
          </a:prstGeom>
          <a:noFill/>
        </p:spPr>
        <p:txBody>
          <a:bodyPr wrap="square">
            <a:spAutoFit/>
          </a:bodyPr>
          <a:lstStyle/>
          <a:p>
            <a:pPr marL="228600" algn="just"/>
            <a:r>
              <a:rPr lang="en-US"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Transitions</a:t>
            </a:r>
          </a:p>
          <a:p>
            <a:pPr marL="228600" algn="just"/>
            <a:endParaRPr lang="ru-KZ"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u="sng" dirty="0">
                <a:effectLst/>
                <a:latin typeface="Calibri" panose="020F0502020204030204" pitchFamily="34" charset="0"/>
                <a:ea typeface="Calibri" panose="020F0502020204030204" pitchFamily="34" charset="0"/>
                <a:cs typeface="Times New Roman" panose="02020603050405020304" pitchFamily="18" charset="0"/>
              </a:rPr>
              <a:t>What are transitions?</a:t>
            </a:r>
            <a:endParaRPr lang="ru-KZ" sz="2000" u="sng"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Transitions are words that connect the steps in a paragraph. Transition words and phrases show the relationships between the ideas in a paragraph.  They are not used between every sentence but are used often enough to make the order clear.  Here are some common transition words and phrases that show time order or the order of steps:</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First, second, third, etc.</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Next</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Then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After, after that</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Finally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The last step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Before</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2000" dirty="0">
                <a:effectLst/>
                <a:latin typeface="Calibri" panose="020F0502020204030204" pitchFamily="34" charset="0"/>
                <a:ea typeface="Calibri" panose="020F0502020204030204" pitchFamily="34" charset="0"/>
                <a:cs typeface="Times New Roman" panose="02020603050405020304" pitchFamily="18" charset="0"/>
              </a:rPr>
              <a:t>While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8336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260371-01E0-43B8-8045-4BD94F46CDE7}"/>
              </a:ext>
            </a:extLst>
          </p:cNvPr>
          <p:cNvSpPr txBox="1"/>
          <p:nvPr/>
        </p:nvSpPr>
        <p:spPr>
          <a:xfrm>
            <a:off x="636103" y="0"/>
            <a:ext cx="10734261" cy="6969600"/>
          </a:xfrm>
          <a:prstGeom prst="rect">
            <a:avLst/>
          </a:prstGeom>
          <a:noFill/>
        </p:spPr>
        <p:txBody>
          <a:bodyPr wrap="square">
            <a:spAutoFit/>
          </a:bodyPr>
          <a:lstStyle/>
          <a:p>
            <a:pPr marL="228600" algn="just">
              <a:lnSpc>
                <a:spcPct val="150000"/>
              </a:lnSpc>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Choose appropriate transition words to connect the steps in this paragraph about preparing for a trip.  </a:t>
            </a:r>
            <a:endParaRPr lang="ru-KZ" sz="2000" b="1"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pPr>
            <a:r>
              <a:rPr lang="en-US" sz="2000" dirty="0">
                <a:effectLst/>
                <a:latin typeface="Calibri" panose="020F0502020204030204" pitchFamily="34" charset="0"/>
                <a:ea typeface="Calibri" panose="020F0502020204030204" pitchFamily="34" charset="0"/>
                <a:cs typeface="Times New Roman" panose="02020603050405020304" pitchFamily="18" charset="0"/>
              </a:rPr>
              <a:t>Planning a holiday abroad? Here are some suggestions to make your trip successful.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a:t>
            </a:r>
            <a:r>
              <a:rPr lang="en-US" sz="2000" dirty="0">
                <a:effectLst/>
                <a:latin typeface="Calibri" panose="020F0502020204030204" pitchFamily="34" charset="0"/>
                <a:ea typeface="Calibri" panose="020F0502020204030204" pitchFamily="34" charset="0"/>
                <a:cs typeface="Times New Roman" panose="02020603050405020304" pitchFamily="18" charset="0"/>
              </a:rPr>
              <a:t>. ………………., find out if you need a visa for the country that you want to visit.  Make sure you have enough time to apply for it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b</a:t>
            </a:r>
            <a:r>
              <a:rPr lang="en-US" sz="2000" dirty="0">
                <a:effectLst/>
                <a:latin typeface="Calibri" panose="020F0502020204030204" pitchFamily="34" charset="0"/>
                <a:ea typeface="Calibri" panose="020F0502020204030204" pitchFamily="34" charset="0"/>
                <a:cs typeface="Times New Roman" panose="02020603050405020304" pitchFamily="18" charset="0"/>
              </a:rPr>
              <a:t>. ……………….. you buy your ticket</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c. </a:t>
            </a:r>
            <a:r>
              <a:rPr lang="en-US" sz="2000" dirty="0">
                <a:effectLst/>
                <a:latin typeface="Calibri" panose="020F0502020204030204" pitchFamily="34" charset="0"/>
                <a:ea typeface="Calibri" panose="020F0502020204030204" pitchFamily="34" charset="0"/>
                <a:cs typeface="Times New Roman" panose="02020603050405020304" pitchFamily="18" charset="0"/>
              </a:rPr>
              <a:t>…………….. you’ve found out about visas, you should research airfares and timetables.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d.</a:t>
            </a:r>
            <a:r>
              <a:rPr lang="en-US" sz="2000" dirty="0">
                <a:effectLst/>
                <a:latin typeface="Calibri" panose="020F0502020204030204" pitchFamily="34" charset="0"/>
                <a:ea typeface="Calibri" panose="020F0502020204030204" pitchFamily="34" charset="0"/>
                <a:cs typeface="Times New Roman" panose="02020603050405020304" pitchFamily="18" charset="0"/>
              </a:rPr>
              <a:t> ………………., look for the best flight for you.  Remember, the cheapest flight may stop over in several cities and reduce the amount of time you have to spend at your destination.  You might want to fly direct.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e</a:t>
            </a:r>
            <a:r>
              <a:rPr lang="en-US" sz="2000" dirty="0">
                <a:effectLst/>
                <a:latin typeface="Calibri" panose="020F0502020204030204" pitchFamily="34" charset="0"/>
                <a:ea typeface="Calibri" panose="020F0502020204030204" pitchFamily="34" charset="0"/>
                <a:cs typeface="Times New Roman" panose="02020603050405020304" pitchFamily="18" charset="0"/>
              </a:rPr>
              <a:t>. ……………… you’re researching flights, you can also ask your travel agent about getting a good deal on a hotel.  It’s a good idea to book your flight and hotel early if you’re sure of your destination.  If you haven’t already done it,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f.</a:t>
            </a:r>
            <a:r>
              <a:rPr lang="en-US" sz="2000" dirty="0">
                <a:effectLst/>
                <a:latin typeface="Calibri" panose="020F0502020204030204" pitchFamily="34" charset="0"/>
                <a:ea typeface="Calibri" panose="020F0502020204030204" pitchFamily="34" charset="0"/>
                <a:cs typeface="Times New Roman" panose="02020603050405020304" pitchFamily="18" charset="0"/>
              </a:rPr>
              <a:t> ……………. Step is to learn about places to visit, the weather, the food, and other details about the country. The Internet can be a very useful source of information</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g.</a:t>
            </a:r>
            <a:r>
              <a:rPr lang="en-US" sz="2000" dirty="0">
                <a:effectLst/>
                <a:latin typeface="Calibri" panose="020F0502020204030204" pitchFamily="34" charset="0"/>
                <a:ea typeface="Calibri" panose="020F0502020204030204" pitchFamily="34" charset="0"/>
                <a:cs typeface="Times New Roman" panose="02020603050405020304" pitchFamily="18" charset="0"/>
              </a:rPr>
              <a:t> ………………, on the day of your flight, make sure you go to the airport at least two hours before your flight. Now you are ready to start enjoying your holiday!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0524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F99E5A-C5CB-4050-B8D2-314C1DD74E95}"/>
              </a:ext>
            </a:extLst>
          </p:cNvPr>
          <p:cNvSpPr txBox="1"/>
          <p:nvPr/>
        </p:nvSpPr>
        <p:spPr>
          <a:xfrm>
            <a:off x="1245703" y="1777953"/>
            <a:ext cx="10230679" cy="1429622"/>
          </a:xfrm>
          <a:prstGeom prst="rect">
            <a:avLst/>
          </a:prstGeom>
          <a:noFill/>
        </p:spPr>
        <p:txBody>
          <a:bodyPr wrap="square">
            <a:spAutoFit/>
          </a:bodyPr>
          <a:lstStyle/>
          <a:p>
            <a:pPr marL="228600" algn="just">
              <a:lnSpc>
                <a:spcPct val="150000"/>
              </a:lnSpc>
            </a:pPr>
            <a:r>
              <a:rPr lang="en-US"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Ordering sentences</a:t>
            </a:r>
            <a:endParaRPr lang="ru-KZ" sz="20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pPr>
            <a:r>
              <a:rPr lang="en-US" sz="2000" dirty="0">
                <a:effectLst/>
                <a:latin typeface="Calibri" panose="020F0502020204030204" pitchFamily="34" charset="0"/>
                <a:ea typeface="Calibri" panose="020F0502020204030204" pitchFamily="34" charset="0"/>
                <a:cs typeface="Times New Roman" panose="02020603050405020304" pitchFamily="18" charset="0"/>
              </a:rPr>
              <a:t>Order the steps to form a process paragraph. Write 1 next to the first step, 2 for the second step, and so on.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705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B254AE-6C35-4649-8341-DC25566C7611}"/>
              </a:ext>
            </a:extLst>
          </p:cNvPr>
          <p:cNvSpPr txBox="1"/>
          <p:nvPr/>
        </p:nvSpPr>
        <p:spPr>
          <a:xfrm>
            <a:off x="914400" y="1718692"/>
            <a:ext cx="10774017" cy="3420616"/>
          </a:xfrm>
          <a:prstGeom prst="rect">
            <a:avLst/>
          </a:prstGeom>
          <a:noFill/>
        </p:spPr>
        <p:txBody>
          <a:bodyPr wrap="square" rtlCol="0">
            <a:spAutoFit/>
          </a:bodyPr>
          <a:lstStyle/>
          <a:p>
            <a:r>
              <a:rPr lang="en-US" sz="2800" b="1" dirty="0">
                <a:solidFill>
                  <a:schemeClr val="accent1">
                    <a:lumMod val="75000"/>
                  </a:schemeClr>
                </a:solidFill>
              </a:rPr>
              <a:t>Lesson Outline</a:t>
            </a:r>
          </a:p>
          <a:p>
            <a:endParaRPr lang="en-US" sz="2400" b="1" dirty="0"/>
          </a:p>
          <a:p>
            <a:endParaRPr lang="en-US" sz="2400" b="1" dirty="0"/>
          </a:p>
          <a:p>
            <a:pPr marL="285750" indent="-285750">
              <a:lnSpc>
                <a:spcPct val="150000"/>
              </a:lnSpc>
              <a:buFont typeface="Arial" panose="020B0604020202020204" pitchFamily="34" charset="0"/>
              <a:buChar char="•"/>
            </a:pPr>
            <a:r>
              <a:rPr lang="en-US" sz="2400" dirty="0"/>
              <a:t>Descriptive paragraphs</a:t>
            </a:r>
          </a:p>
          <a:p>
            <a:pPr marL="285750" indent="-285750">
              <a:lnSpc>
                <a:spcPct val="150000"/>
              </a:lnSpc>
              <a:buFont typeface="Arial" panose="020B0604020202020204" pitchFamily="34" charset="0"/>
              <a:buChar char="•"/>
            </a:pPr>
            <a:r>
              <a:rPr lang="en-US" sz="2400" dirty="0"/>
              <a:t>Organizing and Writing Descriptive paragraphs</a:t>
            </a:r>
          </a:p>
          <a:p>
            <a:pPr marL="285750" indent="-285750">
              <a:lnSpc>
                <a:spcPct val="150000"/>
              </a:lnSpc>
              <a:buFont typeface="Arial" panose="020B0604020202020204" pitchFamily="34" charset="0"/>
              <a:buChar char="•"/>
            </a:pPr>
            <a:r>
              <a:rPr lang="en-US" sz="2400" dirty="0"/>
              <a:t>Process paragraphs</a:t>
            </a:r>
          </a:p>
          <a:p>
            <a:pPr marL="285750" indent="-285750">
              <a:lnSpc>
                <a:spcPct val="150000"/>
              </a:lnSpc>
              <a:buFont typeface="Arial" panose="020B0604020202020204" pitchFamily="34" charset="0"/>
              <a:buChar char="•"/>
            </a:pPr>
            <a:r>
              <a:rPr lang="en-US" sz="2400" dirty="0"/>
              <a:t>Transition words to write a process paragraphs. </a:t>
            </a:r>
            <a:endParaRPr lang="ru-KZ" sz="2400" dirty="0"/>
          </a:p>
        </p:txBody>
      </p:sp>
    </p:spTree>
    <p:extLst>
      <p:ext uri="{BB962C8B-B14F-4D97-AF65-F5344CB8AC3E}">
        <p14:creationId xmlns:p14="http://schemas.microsoft.com/office/powerpoint/2010/main" val="1284785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1E72D4-2705-4759-8114-3F1009509C5C}"/>
              </a:ext>
            </a:extLst>
          </p:cNvPr>
          <p:cNvSpPr txBox="1"/>
          <p:nvPr/>
        </p:nvSpPr>
        <p:spPr>
          <a:xfrm>
            <a:off x="357809" y="366170"/>
            <a:ext cx="10972800" cy="5909310"/>
          </a:xfrm>
          <a:prstGeom prst="rect">
            <a:avLst/>
          </a:prstGeom>
          <a:noFill/>
        </p:spPr>
        <p:txBody>
          <a:bodyPr wrap="square">
            <a:spAutoFit/>
          </a:bodyPr>
          <a:lstStyle/>
          <a:p>
            <a:pPr marL="228600"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Introduction to linguistics: language-learning research project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Conduct an experiment to find out whether learners of English use English more correctly in a written test or in informal conversation.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a:t>
            </a:r>
            <a:r>
              <a:rPr lang="en-US" sz="1800" dirty="0">
                <a:effectLst/>
                <a:latin typeface="Calibri" panose="020F0502020204030204" pitchFamily="34" charset="0"/>
                <a:ea typeface="Calibri" panose="020F0502020204030204" pitchFamily="34" charset="0"/>
                <a:cs typeface="Times New Roman" panose="02020603050405020304" pitchFamily="18" charset="0"/>
              </a:rPr>
              <a:t> Next, make a written test that checks the grammar point you are researching.  This could be a fill-in -	the-blanks test, a correct-the-errors test, or another style.  It should have at least ten questions, but 	it should not be too long.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a:t>
            </a:r>
            <a:r>
              <a:rPr lang="en-US" sz="1800" dirty="0">
                <a:effectLst/>
                <a:latin typeface="Calibri" panose="020F0502020204030204" pitchFamily="34" charset="0"/>
                <a:ea typeface="Calibri" panose="020F0502020204030204" pitchFamily="34" charset="0"/>
                <a:cs typeface="Times New Roman" panose="02020603050405020304" pitchFamily="18" charset="0"/>
              </a:rPr>
              <a:t> After giving the written test, interview each learner individually for about ten minutes. Try to make the 	interviews informal and friendly. Be sure to ask questions that will encourage learners to use the grammar 	point you are researching.  Record the interviews.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  </a:t>
            </a:r>
            <a:r>
              <a:rPr lang="en-US" sz="1800" dirty="0">
                <a:effectLst/>
                <a:latin typeface="Calibri" panose="020F0502020204030204" pitchFamily="34" charset="0"/>
                <a:ea typeface="Calibri" panose="020F0502020204030204" pitchFamily="34" charset="0"/>
                <a:cs typeface="Times New Roman" panose="02020603050405020304" pitchFamily="18" charset="0"/>
              </a:rPr>
              <a:t>After you have counted the errors, calculate the score as a percentage.  Do this for the written test and 	the spoken interview.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  </a:t>
            </a:r>
            <a:r>
              <a:rPr lang="en-US" sz="1800" dirty="0">
                <a:effectLst/>
                <a:latin typeface="Calibri" panose="020F0502020204030204" pitchFamily="34" charset="0"/>
                <a:ea typeface="Calibri" panose="020F0502020204030204" pitchFamily="34" charset="0"/>
                <a:cs typeface="Times New Roman" panose="02020603050405020304" pitchFamily="18" charset="0"/>
              </a:rPr>
              <a:t>Next, read the tests and listen to the recordings.  Make a note of how many times your chosen grammar 	point was used, and how many times it was used incorrectly. Do this for both the written test and the 	recorded conversation.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_____</a:t>
            </a:r>
            <a:r>
              <a:rPr lang="en-US" sz="1800" dirty="0">
                <a:effectLst/>
                <a:latin typeface="Calibri" panose="020F0502020204030204" pitchFamily="34" charset="0"/>
                <a:ea typeface="Calibri" panose="020F0502020204030204" pitchFamily="34" charset="0"/>
                <a:cs typeface="Times New Roman" panose="02020603050405020304" pitchFamily="18" charset="0"/>
              </a:rPr>
              <a:t>Third, find about ten intermediate-level English learners who will agree to take your test.  Arrange a time 	to give the test to each learner.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_____</a:t>
            </a:r>
            <a:r>
              <a:rPr lang="en-US" sz="1800" dirty="0">
                <a:effectLst/>
                <a:latin typeface="Calibri" panose="020F0502020204030204" pitchFamily="34" charset="0"/>
                <a:ea typeface="Calibri" panose="020F0502020204030204" pitchFamily="34" charset="0"/>
                <a:cs typeface="Times New Roman" panose="02020603050405020304" pitchFamily="18" charset="0"/>
              </a:rPr>
              <a:t>Finally, prepare two graphs to compare your results. Did learners make more mistakes on the written test 	or while they were speaking?</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_____</a:t>
            </a:r>
            <a:r>
              <a:rPr lang="en-US" sz="1800" dirty="0">
                <a:effectLst/>
                <a:latin typeface="Calibri" panose="020F0502020204030204" pitchFamily="34" charset="0"/>
                <a:ea typeface="Calibri" panose="020F0502020204030204" pitchFamily="34" charset="0"/>
                <a:cs typeface="Times New Roman" panose="02020603050405020304" pitchFamily="18" charset="0"/>
              </a:rPr>
              <a:t>First, choose a common English grammar point you would like to use in your research. Ask your teacher 	for a suggestion if you need help choosing one.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366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4530FC-6C0B-4E9D-B953-2880BA881A3B}"/>
              </a:ext>
            </a:extLst>
          </p:cNvPr>
          <p:cNvSpPr txBox="1"/>
          <p:nvPr/>
        </p:nvSpPr>
        <p:spPr>
          <a:xfrm>
            <a:off x="1007165" y="1213009"/>
            <a:ext cx="10177669" cy="1015663"/>
          </a:xfrm>
          <a:prstGeom prst="rect">
            <a:avLst/>
          </a:prstGeom>
          <a:noFill/>
        </p:spPr>
        <p:txBody>
          <a:bodyPr wrap="square" rtlCol="0">
            <a:spAutoFit/>
          </a:bodyPr>
          <a:lstStyle/>
          <a:p>
            <a:r>
              <a:rPr lang="en-US" sz="2400" b="1" dirty="0">
                <a:solidFill>
                  <a:schemeClr val="accent5">
                    <a:lumMod val="75000"/>
                  </a:schemeClr>
                </a:solidFill>
              </a:rPr>
              <a:t>Describing people, places, and processes. </a:t>
            </a:r>
          </a:p>
          <a:p>
            <a:endParaRPr lang="en-US" dirty="0"/>
          </a:p>
          <a:p>
            <a:r>
              <a:rPr lang="en-US" dirty="0"/>
              <a:t>  </a:t>
            </a:r>
            <a:endParaRPr lang="ru-KZ" dirty="0"/>
          </a:p>
        </p:txBody>
      </p:sp>
      <p:graphicFrame>
        <p:nvGraphicFramePr>
          <p:cNvPr id="4" name="Таблица 4">
            <a:extLst>
              <a:ext uri="{FF2B5EF4-FFF2-40B4-BE49-F238E27FC236}">
                <a16:creationId xmlns:a16="http://schemas.microsoft.com/office/drawing/2014/main" id="{038937A0-1887-4E61-82B3-749916F9CDE5}"/>
              </a:ext>
            </a:extLst>
          </p:cNvPr>
          <p:cNvGraphicFramePr>
            <a:graphicFrameLocks noGrp="1"/>
          </p:cNvGraphicFramePr>
          <p:nvPr>
            <p:extLst>
              <p:ext uri="{D42A27DB-BD31-4B8C-83A1-F6EECF244321}">
                <p14:modId xmlns:p14="http://schemas.microsoft.com/office/powerpoint/2010/main" val="1777107526"/>
              </p:ext>
            </p:extLst>
          </p:nvPr>
        </p:nvGraphicFramePr>
        <p:xfrm>
          <a:off x="1236869" y="2444363"/>
          <a:ext cx="8689010" cy="1969273"/>
        </p:xfrm>
        <a:graphic>
          <a:graphicData uri="http://schemas.openxmlformats.org/drawingml/2006/table">
            <a:tbl>
              <a:tblPr firstRow="1" bandRow="1">
                <a:tableStyleId>{2D5ABB26-0587-4C30-8999-92F81FD0307C}</a:tableStyleId>
              </a:tblPr>
              <a:tblGrid>
                <a:gridCol w="4344505">
                  <a:extLst>
                    <a:ext uri="{9D8B030D-6E8A-4147-A177-3AD203B41FA5}">
                      <a16:colId xmlns:a16="http://schemas.microsoft.com/office/drawing/2014/main" val="4225283927"/>
                    </a:ext>
                  </a:extLst>
                </a:gridCol>
                <a:gridCol w="4344505">
                  <a:extLst>
                    <a:ext uri="{9D8B030D-6E8A-4147-A177-3AD203B41FA5}">
                      <a16:colId xmlns:a16="http://schemas.microsoft.com/office/drawing/2014/main" val="2815215425"/>
                    </a:ext>
                  </a:extLst>
                </a:gridCol>
              </a:tblGrid>
              <a:tr h="8110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A descriptive paragraph </a:t>
                      </a:r>
                      <a:endParaRPr lang="ru-KZ" sz="2000" dirty="0"/>
                    </a:p>
                    <a:p>
                      <a:endParaRPr lang="ru-KZ" sz="2000" dirty="0"/>
                    </a:p>
                  </a:txBody>
                  <a:tcPr/>
                </a:tc>
                <a:tc>
                  <a:txBody>
                    <a:bodyPr/>
                    <a:lstStyle/>
                    <a:p>
                      <a:r>
                        <a:rPr lang="en-US" sz="2000" b="1" dirty="0"/>
                        <a:t>A process paragraph </a:t>
                      </a:r>
                      <a:endParaRPr lang="ru-KZ" sz="2000" dirty="0"/>
                    </a:p>
                  </a:txBody>
                  <a:tcPr/>
                </a:tc>
                <a:extLst>
                  <a:ext uri="{0D108BD9-81ED-4DB2-BD59-A6C34878D82A}">
                    <a16:rowId xmlns:a16="http://schemas.microsoft.com/office/drawing/2014/main" val="3546687617"/>
                  </a:ext>
                </a:extLst>
              </a:tr>
              <a:tr h="822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explains how someone, 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something looks or feels.</a:t>
                      </a:r>
                    </a:p>
                    <a:p>
                      <a:endParaRPr lang="ru-KZ" sz="2000" dirty="0"/>
                    </a:p>
                  </a:txBody>
                  <a:tcPr/>
                </a:tc>
                <a:tc>
                  <a:txBody>
                    <a:bodyPr/>
                    <a:lstStyle/>
                    <a:p>
                      <a:pPr marL="0" indent="0">
                        <a:lnSpc>
                          <a:spcPct val="150000"/>
                        </a:lnSpc>
                        <a:buFont typeface="Wingdings" panose="05000000000000000000" pitchFamily="2" charset="2"/>
                        <a:buNone/>
                      </a:pPr>
                      <a:r>
                        <a:rPr lang="en-US" sz="2000" dirty="0"/>
                        <a:t>explains how something is done.  </a:t>
                      </a:r>
                    </a:p>
                    <a:p>
                      <a:endParaRPr lang="en-US" sz="2000" dirty="0"/>
                    </a:p>
                    <a:p>
                      <a:endParaRPr lang="ru-KZ" sz="2000" dirty="0"/>
                    </a:p>
                  </a:txBody>
                  <a:tcPr/>
                </a:tc>
                <a:extLst>
                  <a:ext uri="{0D108BD9-81ED-4DB2-BD59-A6C34878D82A}">
                    <a16:rowId xmlns:a16="http://schemas.microsoft.com/office/drawing/2014/main" val="305456874"/>
                  </a:ext>
                </a:extLst>
              </a:tr>
            </a:tbl>
          </a:graphicData>
        </a:graphic>
      </p:graphicFrame>
    </p:spTree>
    <p:extLst>
      <p:ext uri="{BB962C8B-B14F-4D97-AF65-F5344CB8AC3E}">
        <p14:creationId xmlns:p14="http://schemas.microsoft.com/office/powerpoint/2010/main" val="176738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C65B65-1974-48DC-8F05-59EB0D2BD979}"/>
              </a:ext>
            </a:extLst>
          </p:cNvPr>
          <p:cNvSpPr txBox="1"/>
          <p:nvPr/>
        </p:nvSpPr>
        <p:spPr>
          <a:xfrm>
            <a:off x="649357" y="861391"/>
            <a:ext cx="10866782" cy="2185214"/>
          </a:xfrm>
          <a:prstGeom prst="rect">
            <a:avLst/>
          </a:prstGeom>
          <a:noFill/>
        </p:spPr>
        <p:txBody>
          <a:bodyPr wrap="square" rtlCol="0">
            <a:spAutoFit/>
          </a:bodyPr>
          <a:lstStyle/>
          <a:p>
            <a:r>
              <a:rPr lang="en-US" sz="2800" b="1" dirty="0">
                <a:solidFill>
                  <a:schemeClr val="accent5">
                    <a:lumMod val="75000"/>
                  </a:schemeClr>
                </a:solidFill>
              </a:rPr>
              <a:t>Descriptive paragraphs </a:t>
            </a:r>
          </a:p>
          <a:p>
            <a:endParaRPr lang="en-US" dirty="0"/>
          </a:p>
          <a:p>
            <a:r>
              <a:rPr lang="en-US" b="1" dirty="0">
                <a:solidFill>
                  <a:schemeClr val="accent2">
                    <a:lumMod val="75000"/>
                  </a:schemeClr>
                </a:solidFill>
              </a:rPr>
              <a:t>Using Adjectives</a:t>
            </a:r>
          </a:p>
          <a:p>
            <a:endParaRPr lang="en-US" dirty="0"/>
          </a:p>
          <a:p>
            <a:r>
              <a:rPr lang="en-US" dirty="0"/>
              <a:t>Adjectives are words that tell us how things look, feel, taste, smell or sound.  Adjectives also describe how you feel about something. Here are a few common adjectives.  </a:t>
            </a:r>
          </a:p>
          <a:p>
            <a:endParaRPr lang="ru-KZ" dirty="0"/>
          </a:p>
        </p:txBody>
      </p:sp>
      <p:graphicFrame>
        <p:nvGraphicFramePr>
          <p:cNvPr id="3" name="Таблица 3">
            <a:extLst>
              <a:ext uri="{FF2B5EF4-FFF2-40B4-BE49-F238E27FC236}">
                <a16:creationId xmlns:a16="http://schemas.microsoft.com/office/drawing/2014/main" id="{E506B04C-A6C2-45BD-AD6D-E0E5B0180110}"/>
              </a:ext>
            </a:extLst>
          </p:cNvPr>
          <p:cNvGraphicFramePr>
            <a:graphicFrameLocks noGrp="1"/>
          </p:cNvGraphicFramePr>
          <p:nvPr>
            <p:extLst>
              <p:ext uri="{D42A27DB-BD31-4B8C-83A1-F6EECF244321}">
                <p14:modId xmlns:p14="http://schemas.microsoft.com/office/powerpoint/2010/main" val="1544851793"/>
              </p:ext>
            </p:extLst>
          </p:nvPr>
        </p:nvGraphicFramePr>
        <p:xfrm>
          <a:off x="649357" y="3211075"/>
          <a:ext cx="8128000" cy="1981200"/>
        </p:xfrm>
        <a:graphic>
          <a:graphicData uri="http://schemas.openxmlformats.org/drawingml/2006/table">
            <a:tbl>
              <a:tblPr firstRow="1" bandRow="1">
                <a:tableStyleId>{00A15C55-8517-42AA-B614-E9B94910E393}</a:tableStyleId>
              </a:tblPr>
              <a:tblGrid>
                <a:gridCol w="2032000">
                  <a:extLst>
                    <a:ext uri="{9D8B030D-6E8A-4147-A177-3AD203B41FA5}">
                      <a16:colId xmlns:a16="http://schemas.microsoft.com/office/drawing/2014/main" val="254798274"/>
                    </a:ext>
                  </a:extLst>
                </a:gridCol>
                <a:gridCol w="2032000">
                  <a:extLst>
                    <a:ext uri="{9D8B030D-6E8A-4147-A177-3AD203B41FA5}">
                      <a16:colId xmlns:a16="http://schemas.microsoft.com/office/drawing/2014/main" val="2955370559"/>
                    </a:ext>
                  </a:extLst>
                </a:gridCol>
                <a:gridCol w="2032000">
                  <a:extLst>
                    <a:ext uri="{9D8B030D-6E8A-4147-A177-3AD203B41FA5}">
                      <a16:colId xmlns:a16="http://schemas.microsoft.com/office/drawing/2014/main" val="460325869"/>
                    </a:ext>
                  </a:extLst>
                </a:gridCol>
                <a:gridCol w="2032000">
                  <a:extLst>
                    <a:ext uri="{9D8B030D-6E8A-4147-A177-3AD203B41FA5}">
                      <a16:colId xmlns:a16="http://schemas.microsoft.com/office/drawing/2014/main" val="1423757506"/>
                    </a:ext>
                  </a:extLst>
                </a:gridCol>
              </a:tblGrid>
              <a:tr h="370840">
                <a:tc>
                  <a:txBody>
                    <a:bodyPr/>
                    <a:lstStyle/>
                    <a:p>
                      <a:r>
                        <a:rPr lang="en-US" sz="2000" dirty="0"/>
                        <a:t>Shape and size</a:t>
                      </a:r>
                      <a:endParaRPr lang="ru-KZ" sz="2000" dirty="0"/>
                    </a:p>
                  </a:txBody>
                  <a:tcPr/>
                </a:tc>
                <a:tc>
                  <a:txBody>
                    <a:bodyPr/>
                    <a:lstStyle/>
                    <a:p>
                      <a:r>
                        <a:rPr lang="en-US" sz="2000" dirty="0"/>
                        <a:t>Atmosphere</a:t>
                      </a:r>
                      <a:endParaRPr lang="ru-KZ" sz="2000" dirty="0"/>
                    </a:p>
                  </a:txBody>
                  <a:tcPr/>
                </a:tc>
                <a:tc>
                  <a:txBody>
                    <a:bodyPr/>
                    <a:lstStyle/>
                    <a:p>
                      <a:r>
                        <a:rPr lang="en-US" sz="2000" dirty="0"/>
                        <a:t>How you feel </a:t>
                      </a:r>
                      <a:endParaRPr lang="ru-KZ" sz="2000" dirty="0"/>
                    </a:p>
                  </a:txBody>
                  <a:tcPr/>
                </a:tc>
                <a:tc>
                  <a:txBody>
                    <a:bodyPr/>
                    <a:lstStyle/>
                    <a:p>
                      <a:r>
                        <a:rPr lang="en-US" sz="2000" dirty="0"/>
                        <a:t>Appearance </a:t>
                      </a:r>
                      <a:endParaRPr lang="ru-KZ" sz="2000" dirty="0"/>
                    </a:p>
                  </a:txBody>
                  <a:tcPr/>
                </a:tc>
                <a:extLst>
                  <a:ext uri="{0D108BD9-81ED-4DB2-BD59-A6C34878D82A}">
                    <a16:rowId xmlns:a16="http://schemas.microsoft.com/office/drawing/2014/main" val="1066371783"/>
                  </a:ext>
                </a:extLst>
              </a:tr>
              <a:tr h="370840">
                <a:tc>
                  <a:txBody>
                    <a:bodyPr/>
                    <a:lstStyle/>
                    <a:p>
                      <a:r>
                        <a:rPr lang="en-US" sz="2000" dirty="0"/>
                        <a:t>Large/small</a:t>
                      </a:r>
                      <a:endParaRPr lang="ru-KZ" sz="2000" dirty="0"/>
                    </a:p>
                  </a:txBody>
                  <a:tcPr/>
                </a:tc>
                <a:tc>
                  <a:txBody>
                    <a:bodyPr/>
                    <a:lstStyle/>
                    <a:p>
                      <a:r>
                        <a:rPr lang="en-US" sz="2000" dirty="0"/>
                        <a:t>Cozy </a:t>
                      </a:r>
                      <a:endParaRPr lang="ru-KZ" sz="2000" dirty="0"/>
                    </a:p>
                  </a:txBody>
                  <a:tcPr/>
                </a:tc>
                <a:tc>
                  <a:txBody>
                    <a:bodyPr/>
                    <a:lstStyle/>
                    <a:p>
                      <a:r>
                        <a:rPr lang="en-US" sz="2000" dirty="0"/>
                        <a:t>Amazed </a:t>
                      </a:r>
                      <a:endParaRPr lang="ru-KZ" sz="2000" dirty="0"/>
                    </a:p>
                  </a:txBody>
                  <a:tcPr/>
                </a:tc>
                <a:tc>
                  <a:txBody>
                    <a:bodyPr/>
                    <a:lstStyle/>
                    <a:p>
                      <a:r>
                        <a:rPr lang="en-US" sz="2000" dirty="0"/>
                        <a:t>Colorful</a:t>
                      </a:r>
                      <a:endParaRPr lang="ru-KZ" sz="2000" dirty="0"/>
                    </a:p>
                  </a:txBody>
                  <a:tcPr/>
                </a:tc>
                <a:extLst>
                  <a:ext uri="{0D108BD9-81ED-4DB2-BD59-A6C34878D82A}">
                    <a16:rowId xmlns:a16="http://schemas.microsoft.com/office/drawing/2014/main" val="2478234829"/>
                  </a:ext>
                </a:extLst>
              </a:tr>
              <a:tr h="370840">
                <a:tc>
                  <a:txBody>
                    <a:bodyPr/>
                    <a:lstStyle/>
                    <a:p>
                      <a:r>
                        <a:rPr lang="en-US" sz="2000" dirty="0"/>
                        <a:t>Wide/narrow</a:t>
                      </a:r>
                      <a:endParaRPr lang="ru-KZ" sz="2000" dirty="0"/>
                    </a:p>
                  </a:txBody>
                  <a:tcPr/>
                </a:tc>
                <a:tc>
                  <a:txBody>
                    <a:bodyPr/>
                    <a:lstStyle/>
                    <a:p>
                      <a:r>
                        <a:rPr lang="en-US" sz="2000" dirty="0"/>
                        <a:t>Comfortable</a:t>
                      </a:r>
                      <a:endParaRPr lang="ru-KZ" sz="2000" dirty="0"/>
                    </a:p>
                  </a:txBody>
                  <a:tcPr/>
                </a:tc>
                <a:tc>
                  <a:txBody>
                    <a:bodyPr/>
                    <a:lstStyle/>
                    <a:p>
                      <a:r>
                        <a:rPr lang="en-US" sz="2000" dirty="0"/>
                        <a:t>Surprised</a:t>
                      </a:r>
                      <a:endParaRPr lang="ru-KZ" sz="2000" dirty="0"/>
                    </a:p>
                  </a:txBody>
                  <a:tcPr/>
                </a:tc>
                <a:tc>
                  <a:txBody>
                    <a:bodyPr/>
                    <a:lstStyle/>
                    <a:p>
                      <a:r>
                        <a:rPr lang="en-US" sz="2000" dirty="0"/>
                        <a:t>Unforgettable</a:t>
                      </a:r>
                      <a:endParaRPr lang="ru-KZ" sz="2000" dirty="0"/>
                    </a:p>
                  </a:txBody>
                  <a:tcPr/>
                </a:tc>
                <a:extLst>
                  <a:ext uri="{0D108BD9-81ED-4DB2-BD59-A6C34878D82A}">
                    <a16:rowId xmlns:a16="http://schemas.microsoft.com/office/drawing/2014/main" val="1123118908"/>
                  </a:ext>
                </a:extLst>
              </a:tr>
              <a:tr h="370840">
                <a:tc>
                  <a:txBody>
                    <a:bodyPr/>
                    <a:lstStyle/>
                    <a:p>
                      <a:r>
                        <a:rPr lang="en-US" sz="2000" dirty="0"/>
                        <a:t>Round</a:t>
                      </a:r>
                      <a:endParaRPr lang="ru-KZ" sz="2000" dirty="0"/>
                    </a:p>
                  </a:txBody>
                  <a:tcPr/>
                </a:tc>
                <a:tc>
                  <a:txBody>
                    <a:bodyPr/>
                    <a:lstStyle/>
                    <a:p>
                      <a:r>
                        <a:rPr lang="en-US" sz="2000" dirty="0"/>
                        <a:t>Warm/cool</a:t>
                      </a:r>
                      <a:endParaRPr lang="ru-KZ" sz="2000" dirty="0"/>
                    </a:p>
                  </a:txBody>
                  <a:tcPr/>
                </a:tc>
                <a:tc>
                  <a:txBody>
                    <a:bodyPr/>
                    <a:lstStyle/>
                    <a:p>
                      <a:r>
                        <a:rPr lang="en-US" sz="2000" dirty="0"/>
                        <a:t>Happy</a:t>
                      </a:r>
                      <a:endParaRPr lang="ru-KZ" sz="2000" dirty="0"/>
                    </a:p>
                  </a:txBody>
                  <a:tcPr/>
                </a:tc>
                <a:tc>
                  <a:txBody>
                    <a:bodyPr/>
                    <a:lstStyle/>
                    <a:p>
                      <a:r>
                        <a:rPr lang="en-US" sz="2000" dirty="0"/>
                        <a:t>Beautiful</a:t>
                      </a:r>
                      <a:endParaRPr lang="ru-KZ" sz="2000" dirty="0"/>
                    </a:p>
                  </a:txBody>
                  <a:tcPr/>
                </a:tc>
                <a:extLst>
                  <a:ext uri="{0D108BD9-81ED-4DB2-BD59-A6C34878D82A}">
                    <a16:rowId xmlns:a16="http://schemas.microsoft.com/office/drawing/2014/main" val="3865524686"/>
                  </a:ext>
                </a:extLst>
              </a:tr>
              <a:tr h="370840">
                <a:tc>
                  <a:txBody>
                    <a:bodyPr/>
                    <a:lstStyle/>
                    <a:p>
                      <a:r>
                        <a:rPr lang="en-US" sz="2000" dirty="0"/>
                        <a:t>Rectangular </a:t>
                      </a:r>
                      <a:endParaRPr lang="ru-KZ" sz="2000" dirty="0"/>
                    </a:p>
                  </a:txBody>
                  <a:tcPr/>
                </a:tc>
                <a:tc>
                  <a:txBody>
                    <a:bodyPr/>
                    <a:lstStyle/>
                    <a:p>
                      <a:r>
                        <a:rPr lang="en-US" sz="2000" dirty="0"/>
                        <a:t>Cold/hot</a:t>
                      </a:r>
                      <a:endParaRPr lang="ru-KZ" sz="2000" dirty="0"/>
                    </a:p>
                  </a:txBody>
                  <a:tcPr/>
                </a:tc>
                <a:tc>
                  <a:txBody>
                    <a:bodyPr/>
                    <a:lstStyle/>
                    <a:p>
                      <a:r>
                        <a:rPr lang="en-US" sz="2000" dirty="0"/>
                        <a:t>Nostalgic</a:t>
                      </a:r>
                      <a:endParaRPr lang="ru-KZ" sz="2000" dirty="0"/>
                    </a:p>
                  </a:txBody>
                  <a:tcPr/>
                </a:tc>
                <a:tc>
                  <a:txBody>
                    <a:bodyPr/>
                    <a:lstStyle/>
                    <a:p>
                      <a:r>
                        <a:rPr lang="en-US" sz="2000" dirty="0"/>
                        <a:t>unattractive</a:t>
                      </a:r>
                      <a:endParaRPr lang="ru-KZ" sz="2000" dirty="0"/>
                    </a:p>
                  </a:txBody>
                  <a:tcPr/>
                </a:tc>
                <a:extLst>
                  <a:ext uri="{0D108BD9-81ED-4DB2-BD59-A6C34878D82A}">
                    <a16:rowId xmlns:a16="http://schemas.microsoft.com/office/drawing/2014/main" val="515433208"/>
                  </a:ext>
                </a:extLst>
              </a:tr>
            </a:tbl>
          </a:graphicData>
        </a:graphic>
      </p:graphicFrame>
    </p:spTree>
    <p:extLst>
      <p:ext uri="{BB962C8B-B14F-4D97-AF65-F5344CB8AC3E}">
        <p14:creationId xmlns:p14="http://schemas.microsoft.com/office/powerpoint/2010/main" val="57839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57C614-EA2C-4E39-B373-820BEE8AAB5C}"/>
              </a:ext>
            </a:extLst>
          </p:cNvPr>
          <p:cNvSpPr txBox="1"/>
          <p:nvPr/>
        </p:nvSpPr>
        <p:spPr>
          <a:xfrm>
            <a:off x="689113" y="1174907"/>
            <a:ext cx="11078818" cy="4001095"/>
          </a:xfrm>
          <a:prstGeom prst="rect">
            <a:avLst/>
          </a:prstGeom>
          <a:noFill/>
        </p:spPr>
        <p:txBody>
          <a:bodyPr wrap="square" rtlCol="0">
            <a:spAutoFit/>
          </a:bodyPr>
          <a:lstStyle/>
          <a:p>
            <a:r>
              <a:rPr lang="en-US" sz="2800" b="1" dirty="0">
                <a:solidFill>
                  <a:schemeClr val="accent5">
                    <a:lumMod val="75000"/>
                  </a:schemeClr>
                </a:solidFill>
              </a:rPr>
              <a:t>A description of a place may answer some of these questions:</a:t>
            </a:r>
          </a:p>
          <a:p>
            <a:endParaRPr lang="en-US" sz="2800" b="1" dirty="0">
              <a:solidFill>
                <a:schemeClr val="accent5">
                  <a:lumMod val="75000"/>
                </a:schemeClr>
              </a:solidFill>
            </a:endParaRPr>
          </a:p>
          <a:p>
            <a:pPr marL="457200" indent="-457200">
              <a:lnSpc>
                <a:spcPct val="150000"/>
              </a:lnSpc>
              <a:buFont typeface="Wingdings" panose="05000000000000000000" pitchFamily="2" charset="2"/>
              <a:buChar char="Ø"/>
            </a:pPr>
            <a:r>
              <a:rPr lang="en-US" sz="2000" dirty="0"/>
              <a:t>Where is the place?</a:t>
            </a:r>
          </a:p>
          <a:p>
            <a:pPr marL="457200" indent="-457200">
              <a:lnSpc>
                <a:spcPct val="150000"/>
              </a:lnSpc>
              <a:buFont typeface="Wingdings" panose="05000000000000000000" pitchFamily="2" charset="2"/>
              <a:buChar char="Ø"/>
            </a:pPr>
            <a:r>
              <a:rPr lang="en-US" sz="2000" dirty="0"/>
              <a:t>How big is it?</a:t>
            </a:r>
          </a:p>
          <a:p>
            <a:pPr marL="457200" indent="-457200">
              <a:lnSpc>
                <a:spcPct val="150000"/>
              </a:lnSpc>
              <a:buFont typeface="Wingdings" panose="05000000000000000000" pitchFamily="2" charset="2"/>
              <a:buChar char="Ø"/>
            </a:pPr>
            <a:r>
              <a:rPr lang="en-US" sz="2000" dirty="0"/>
              <a:t>How warm or cold is the place?</a:t>
            </a:r>
          </a:p>
          <a:p>
            <a:pPr marL="457200" indent="-457200">
              <a:lnSpc>
                <a:spcPct val="150000"/>
              </a:lnSpc>
              <a:buFont typeface="Wingdings" panose="05000000000000000000" pitchFamily="2" charset="2"/>
              <a:buChar char="Ø"/>
            </a:pPr>
            <a:r>
              <a:rPr lang="en-US" sz="2000" dirty="0"/>
              <a:t>How does the place make you feel? Why?</a:t>
            </a:r>
          </a:p>
          <a:p>
            <a:pPr marL="457200" indent="-457200">
              <a:lnSpc>
                <a:spcPct val="150000"/>
              </a:lnSpc>
              <a:buFont typeface="Wingdings" panose="05000000000000000000" pitchFamily="2" charset="2"/>
              <a:buChar char="Ø"/>
            </a:pPr>
            <a:r>
              <a:rPr lang="en-US" sz="2000" dirty="0"/>
              <a:t>What things can you see in this place?</a:t>
            </a:r>
          </a:p>
          <a:p>
            <a:pPr marL="457200" indent="-457200">
              <a:lnSpc>
                <a:spcPct val="150000"/>
              </a:lnSpc>
              <a:buFont typeface="Wingdings" panose="05000000000000000000" pitchFamily="2" charset="2"/>
              <a:buChar char="Ø"/>
            </a:pPr>
            <a:r>
              <a:rPr lang="en-US" sz="2000" dirty="0"/>
              <a:t>What colors do you see?</a:t>
            </a:r>
          </a:p>
          <a:p>
            <a:endParaRPr lang="ru-KZ" dirty="0"/>
          </a:p>
        </p:txBody>
      </p:sp>
    </p:spTree>
    <p:extLst>
      <p:ext uri="{BB962C8B-B14F-4D97-AF65-F5344CB8AC3E}">
        <p14:creationId xmlns:p14="http://schemas.microsoft.com/office/powerpoint/2010/main" val="419317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E674EE-DEAF-4517-92A8-A7835BF7DB47}"/>
              </a:ext>
            </a:extLst>
          </p:cNvPr>
          <p:cNvSpPr>
            <a:spLocks noGrp="1"/>
          </p:cNvSpPr>
          <p:nvPr>
            <p:ph type="title"/>
          </p:nvPr>
        </p:nvSpPr>
        <p:spPr>
          <a:xfrm>
            <a:off x="675859" y="477078"/>
            <a:ext cx="8176593" cy="537749"/>
          </a:xfrm>
        </p:spPr>
        <p:txBody>
          <a:bodyPr>
            <a:normAutofit/>
          </a:bodyPr>
          <a:lstStyle/>
          <a:p>
            <a:r>
              <a:rPr lang="en-US" sz="2400" b="1" dirty="0">
                <a:solidFill>
                  <a:schemeClr val="accent5">
                    <a:lumMod val="75000"/>
                  </a:schemeClr>
                </a:solidFill>
              </a:rPr>
              <a:t>Read this description from a travel brochure.  Circle the adjectives. </a:t>
            </a:r>
            <a:endParaRPr lang="ru-KZ" sz="2400" b="1" dirty="0">
              <a:solidFill>
                <a:schemeClr val="accent5">
                  <a:lumMod val="75000"/>
                </a:schemeClr>
              </a:solidFill>
            </a:endParaRPr>
          </a:p>
        </p:txBody>
      </p:sp>
      <p:graphicFrame>
        <p:nvGraphicFramePr>
          <p:cNvPr id="4" name="Таблица 4">
            <a:extLst>
              <a:ext uri="{FF2B5EF4-FFF2-40B4-BE49-F238E27FC236}">
                <a16:creationId xmlns:a16="http://schemas.microsoft.com/office/drawing/2014/main" id="{F6C28F1A-E2A5-4733-A9A5-435B0C00500B}"/>
              </a:ext>
            </a:extLst>
          </p:cNvPr>
          <p:cNvGraphicFramePr>
            <a:graphicFrameLocks noGrp="1"/>
          </p:cNvGraphicFramePr>
          <p:nvPr>
            <p:extLst>
              <p:ext uri="{D42A27DB-BD31-4B8C-83A1-F6EECF244321}">
                <p14:modId xmlns:p14="http://schemas.microsoft.com/office/powerpoint/2010/main" val="3127773773"/>
              </p:ext>
            </p:extLst>
          </p:nvPr>
        </p:nvGraphicFramePr>
        <p:xfrm>
          <a:off x="989494" y="1484242"/>
          <a:ext cx="9837532" cy="3701796"/>
        </p:xfrm>
        <a:graphic>
          <a:graphicData uri="http://schemas.openxmlformats.org/drawingml/2006/table">
            <a:tbl>
              <a:tblPr firstRow="1" bandRow="1">
                <a:tableStyleId>{2D5ABB26-0587-4C30-8999-92F81FD0307C}</a:tableStyleId>
              </a:tblPr>
              <a:tblGrid>
                <a:gridCol w="5093254">
                  <a:extLst>
                    <a:ext uri="{9D8B030D-6E8A-4147-A177-3AD203B41FA5}">
                      <a16:colId xmlns:a16="http://schemas.microsoft.com/office/drawing/2014/main" val="1784128142"/>
                    </a:ext>
                  </a:extLst>
                </a:gridCol>
                <a:gridCol w="4744278">
                  <a:extLst>
                    <a:ext uri="{9D8B030D-6E8A-4147-A177-3AD203B41FA5}">
                      <a16:colId xmlns:a16="http://schemas.microsoft.com/office/drawing/2014/main" val="751816096"/>
                    </a:ext>
                  </a:extLst>
                </a:gridCol>
              </a:tblGrid>
              <a:tr h="3675291">
                <a:tc>
                  <a:txBody>
                    <a:bodyPr/>
                    <a:lstStyle/>
                    <a:p>
                      <a:pPr algn="l">
                        <a:lnSpc>
                          <a:spcPct val="150000"/>
                        </a:lnSpc>
                      </a:pPr>
                      <a:r>
                        <a:rPr lang="en-US" sz="2000" dirty="0"/>
                        <a:t>Niagara Falls, a popular destination for thousands of visitors each year, is a beautiful place. When you stand at the edge and look down at the 188 feet of white waterfalls, you feel amazed at the power of nature.  The tree-lined river that leads into the falls is fast-moving, pouring over the edge of the falls and crashing to the bottom in a loud roar. </a:t>
                      </a:r>
                      <a:endParaRPr lang="ru-KZ" sz="2000" dirty="0"/>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000" dirty="0"/>
                        <a:t>If you want to experience the falls close up, go for a boat ride.  You’ll come near enough to look up at the roaring streams of water flowing over the edge and feel the cool mist that rises as the water hits the rocks below.  Seeing Niagara Falls is an unforgettable experience!</a:t>
                      </a:r>
                      <a:endParaRPr lang="ru-KZ" sz="2000" dirty="0"/>
                    </a:p>
                    <a:p>
                      <a:pPr algn="l">
                        <a:lnSpc>
                          <a:spcPct val="150000"/>
                        </a:lnSpc>
                      </a:pPr>
                      <a:endParaRPr lang="ru-KZ" sz="2000" dirty="0"/>
                    </a:p>
                  </a:txBody>
                  <a:tcPr/>
                </a:tc>
                <a:extLst>
                  <a:ext uri="{0D108BD9-81ED-4DB2-BD59-A6C34878D82A}">
                    <a16:rowId xmlns:a16="http://schemas.microsoft.com/office/drawing/2014/main" val="3097557115"/>
                  </a:ext>
                </a:extLst>
              </a:tr>
            </a:tbl>
          </a:graphicData>
        </a:graphic>
      </p:graphicFrame>
    </p:spTree>
    <p:extLst>
      <p:ext uri="{BB962C8B-B14F-4D97-AF65-F5344CB8AC3E}">
        <p14:creationId xmlns:p14="http://schemas.microsoft.com/office/powerpoint/2010/main" val="295967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278F5A-A47E-407F-B4C7-A03620307236}"/>
              </a:ext>
            </a:extLst>
          </p:cNvPr>
          <p:cNvSpPr>
            <a:spLocks noGrp="1"/>
          </p:cNvSpPr>
          <p:nvPr>
            <p:ph type="title"/>
          </p:nvPr>
        </p:nvSpPr>
        <p:spPr>
          <a:xfrm>
            <a:off x="665921" y="556591"/>
            <a:ext cx="10515600" cy="437322"/>
          </a:xfrm>
        </p:spPr>
        <p:txBody>
          <a:bodyPr>
            <a:normAutofit fontScale="90000"/>
          </a:bodyPr>
          <a:lstStyle/>
          <a:p>
            <a:br>
              <a:rPr lang="en-US" sz="2400" b="1" dirty="0">
                <a:solidFill>
                  <a:schemeClr val="accent1">
                    <a:lumMod val="75000"/>
                  </a:schemeClr>
                </a:solidFill>
              </a:rPr>
            </a:br>
            <a:br>
              <a:rPr lang="en-US" sz="2400" b="1" dirty="0">
                <a:solidFill>
                  <a:schemeClr val="accent1">
                    <a:lumMod val="75000"/>
                  </a:schemeClr>
                </a:solidFill>
              </a:rPr>
            </a:br>
            <a:r>
              <a:rPr lang="en-US" sz="2700" b="1" dirty="0">
                <a:solidFill>
                  <a:schemeClr val="accent1">
                    <a:lumMod val="75000"/>
                  </a:schemeClr>
                </a:solidFill>
              </a:rPr>
              <a:t>Describing the place around you </a:t>
            </a:r>
            <a:br>
              <a:rPr lang="en-US" sz="2700" b="1" dirty="0">
                <a:solidFill>
                  <a:schemeClr val="accent1">
                    <a:lumMod val="75000"/>
                  </a:schemeClr>
                </a:solidFill>
              </a:rPr>
            </a:br>
            <a:br>
              <a:rPr lang="en-US" sz="2700" b="1" dirty="0">
                <a:solidFill>
                  <a:schemeClr val="accent1">
                    <a:lumMod val="75000"/>
                  </a:schemeClr>
                </a:solidFill>
              </a:rPr>
            </a:br>
            <a:endParaRPr lang="ru-KZ" sz="2700" b="1" dirty="0">
              <a:solidFill>
                <a:schemeClr val="accent1">
                  <a:lumMod val="75000"/>
                </a:schemeClr>
              </a:solidFill>
            </a:endParaRPr>
          </a:p>
        </p:txBody>
      </p:sp>
      <p:sp>
        <p:nvSpPr>
          <p:cNvPr id="3" name="TextBox 2">
            <a:extLst>
              <a:ext uri="{FF2B5EF4-FFF2-40B4-BE49-F238E27FC236}">
                <a16:creationId xmlns:a16="http://schemas.microsoft.com/office/drawing/2014/main" id="{8F2F8243-682B-4F97-813D-5412DFE99476}"/>
              </a:ext>
            </a:extLst>
          </p:cNvPr>
          <p:cNvSpPr txBox="1"/>
          <p:nvPr/>
        </p:nvSpPr>
        <p:spPr>
          <a:xfrm>
            <a:off x="874643" y="1404730"/>
            <a:ext cx="10515600" cy="4969053"/>
          </a:xfrm>
          <a:prstGeom prst="rect">
            <a:avLst/>
          </a:prstGeom>
          <a:noFill/>
        </p:spPr>
        <p:txBody>
          <a:bodyPr wrap="square" rtlCol="0">
            <a:spAutoFit/>
          </a:bodyPr>
          <a:lstStyle/>
          <a:p>
            <a:r>
              <a:rPr lang="en-US" sz="2000" b="1" dirty="0">
                <a:solidFill>
                  <a:schemeClr val="accent2">
                    <a:lumMod val="75000"/>
                  </a:schemeClr>
                </a:solidFill>
              </a:rPr>
              <a:t>Using prepositions</a:t>
            </a:r>
          </a:p>
          <a:p>
            <a:pPr>
              <a:lnSpc>
                <a:spcPct val="150000"/>
              </a:lnSpc>
            </a:pPr>
            <a:r>
              <a:rPr lang="en-US" sz="2000" dirty="0"/>
              <a:t>Prepositions tell us how a space is organized. These are some common and useful prepositions. </a:t>
            </a:r>
          </a:p>
          <a:p>
            <a:pPr>
              <a:lnSpc>
                <a:spcPct val="150000"/>
              </a:lnSpc>
            </a:pPr>
            <a:endParaRPr lang="en-US" sz="2000" dirty="0"/>
          </a:p>
          <a:p>
            <a:pPr marL="342900" indent="-342900">
              <a:lnSpc>
                <a:spcPct val="150000"/>
              </a:lnSpc>
              <a:buFont typeface="Wingdings" panose="05000000000000000000" pitchFamily="2" charset="2"/>
              <a:buChar char="Ø"/>
            </a:pPr>
            <a:r>
              <a:rPr lang="en-US" sz="2000" dirty="0"/>
              <a:t>In front of/behind</a:t>
            </a:r>
          </a:p>
          <a:p>
            <a:pPr marL="342900" indent="-342900">
              <a:lnSpc>
                <a:spcPct val="150000"/>
              </a:lnSpc>
              <a:buFont typeface="Wingdings" panose="05000000000000000000" pitchFamily="2" charset="2"/>
              <a:buChar char="Ø"/>
            </a:pPr>
            <a:r>
              <a:rPr lang="en-US" sz="2000" dirty="0"/>
              <a:t>On top of / on the bottom of </a:t>
            </a:r>
          </a:p>
          <a:p>
            <a:pPr marL="342900" indent="-342900">
              <a:lnSpc>
                <a:spcPct val="150000"/>
              </a:lnSpc>
              <a:buFont typeface="Wingdings" panose="05000000000000000000" pitchFamily="2" charset="2"/>
              <a:buChar char="Ø"/>
            </a:pPr>
            <a:r>
              <a:rPr lang="en-US" sz="2000" dirty="0"/>
              <a:t>Next to </a:t>
            </a:r>
          </a:p>
          <a:p>
            <a:pPr marL="342900" indent="-342900">
              <a:lnSpc>
                <a:spcPct val="150000"/>
              </a:lnSpc>
              <a:buFont typeface="Wingdings" panose="05000000000000000000" pitchFamily="2" charset="2"/>
              <a:buChar char="Ø"/>
            </a:pPr>
            <a:r>
              <a:rPr lang="en-US" sz="2000" dirty="0"/>
              <a:t>Above / below, underneath</a:t>
            </a:r>
          </a:p>
          <a:p>
            <a:pPr marL="342900" indent="-342900">
              <a:lnSpc>
                <a:spcPct val="150000"/>
              </a:lnSpc>
              <a:buFont typeface="Wingdings" panose="05000000000000000000" pitchFamily="2" charset="2"/>
              <a:buChar char="Ø"/>
            </a:pPr>
            <a:r>
              <a:rPr lang="en-US" sz="2000" dirty="0"/>
              <a:t>To the right of / to the left of </a:t>
            </a:r>
          </a:p>
          <a:p>
            <a:pPr marL="342900" indent="-342900">
              <a:lnSpc>
                <a:spcPct val="150000"/>
              </a:lnSpc>
              <a:buFont typeface="Wingdings" panose="05000000000000000000" pitchFamily="2" charset="2"/>
              <a:buChar char="Ø"/>
            </a:pPr>
            <a:r>
              <a:rPr lang="en-US" sz="2000" dirty="0"/>
              <a:t>In the middle of </a:t>
            </a:r>
          </a:p>
          <a:p>
            <a:pPr marL="342900" indent="-342900">
              <a:lnSpc>
                <a:spcPct val="150000"/>
              </a:lnSpc>
              <a:buFont typeface="Wingdings" panose="05000000000000000000" pitchFamily="2" charset="2"/>
              <a:buChar char="Ø"/>
            </a:pPr>
            <a:r>
              <a:rPr lang="en-US" sz="2000" dirty="0"/>
              <a:t>Around </a:t>
            </a:r>
          </a:p>
          <a:p>
            <a:pPr marL="342900" indent="-342900">
              <a:lnSpc>
                <a:spcPct val="150000"/>
              </a:lnSpc>
              <a:buFont typeface="Wingdings" panose="05000000000000000000" pitchFamily="2" charset="2"/>
              <a:buChar char="Ø"/>
            </a:pPr>
            <a:r>
              <a:rPr lang="en-US" sz="2000" dirty="0"/>
              <a:t>Between </a:t>
            </a:r>
            <a:endParaRPr lang="ru-KZ" sz="2000" dirty="0"/>
          </a:p>
        </p:txBody>
      </p:sp>
    </p:spTree>
    <p:extLst>
      <p:ext uri="{BB962C8B-B14F-4D97-AF65-F5344CB8AC3E}">
        <p14:creationId xmlns:p14="http://schemas.microsoft.com/office/powerpoint/2010/main" val="4156001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38AD69-C5AC-4969-BFF3-2986D89AD588}"/>
              </a:ext>
            </a:extLst>
          </p:cNvPr>
          <p:cNvSpPr>
            <a:spLocks noGrp="1"/>
          </p:cNvSpPr>
          <p:nvPr>
            <p:ph type="title"/>
          </p:nvPr>
        </p:nvSpPr>
        <p:spPr>
          <a:xfrm>
            <a:off x="321364" y="272359"/>
            <a:ext cx="11155017" cy="1325563"/>
          </a:xfrm>
        </p:spPr>
        <p:txBody>
          <a:bodyPr>
            <a:normAutofit/>
          </a:bodyPr>
          <a:lstStyle/>
          <a:p>
            <a:r>
              <a:rPr lang="en-US" sz="2400" b="1" dirty="0">
                <a:solidFill>
                  <a:schemeClr val="accent1">
                    <a:lumMod val="75000"/>
                  </a:schemeClr>
                </a:solidFill>
              </a:rPr>
              <a:t>Read this paragraph that describes someone’s favorite place.  Underline the prepositions. </a:t>
            </a:r>
            <a:endParaRPr lang="ru-KZ" sz="2400" b="1" dirty="0">
              <a:solidFill>
                <a:schemeClr val="accent1">
                  <a:lumMod val="75000"/>
                </a:schemeClr>
              </a:solidFill>
            </a:endParaRPr>
          </a:p>
        </p:txBody>
      </p:sp>
      <p:sp>
        <p:nvSpPr>
          <p:cNvPr id="3" name="TextBox 2">
            <a:extLst>
              <a:ext uri="{FF2B5EF4-FFF2-40B4-BE49-F238E27FC236}">
                <a16:creationId xmlns:a16="http://schemas.microsoft.com/office/drawing/2014/main" id="{E57B96B7-B1E3-4FC9-8B9B-67C764640503}"/>
              </a:ext>
            </a:extLst>
          </p:cNvPr>
          <p:cNvSpPr txBox="1"/>
          <p:nvPr/>
        </p:nvSpPr>
        <p:spPr>
          <a:xfrm>
            <a:off x="715619" y="1597922"/>
            <a:ext cx="9051235" cy="4199611"/>
          </a:xfrm>
          <a:prstGeom prst="rect">
            <a:avLst/>
          </a:prstGeom>
          <a:noFill/>
        </p:spPr>
        <p:txBody>
          <a:bodyPr wrap="square" rtlCol="0">
            <a:spAutoFit/>
          </a:bodyPr>
          <a:lstStyle/>
          <a:p>
            <a:pPr algn="just">
              <a:lnSpc>
                <a:spcPct val="150000"/>
              </a:lnSpc>
            </a:pPr>
            <a:r>
              <a:rPr lang="en-US" sz="2000" dirty="0"/>
              <a:t>My favorite place to relax is a small café down the street from where I live.  This café is on a small side street and as soon as you see it, you fell like going in.  There are three windows on either side of the door, and each window has a small window box with brightly colored flowers.  There is a small wooden door that opens into the café, and as you go in, you can see a dozen small tables all around the room. Even though it isn’t a big place, its size makes it very cozy and comfortable. I always like to sit at a small table in the corner near the front windows.  From here, I can look at the artwork on the walls and at the pretty cup of coffee and a good book, I feel very happy and relaxed in my favorite café. </a:t>
            </a:r>
            <a:endParaRPr lang="ru-KZ" sz="2000" dirty="0"/>
          </a:p>
        </p:txBody>
      </p:sp>
    </p:spTree>
    <p:extLst>
      <p:ext uri="{BB962C8B-B14F-4D97-AF65-F5344CB8AC3E}">
        <p14:creationId xmlns:p14="http://schemas.microsoft.com/office/powerpoint/2010/main" val="133499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5520AE-081F-4713-B2D8-6137E67536DE}"/>
              </a:ext>
            </a:extLst>
          </p:cNvPr>
          <p:cNvSpPr>
            <a:spLocks noGrp="1"/>
          </p:cNvSpPr>
          <p:nvPr>
            <p:ph type="title"/>
          </p:nvPr>
        </p:nvSpPr>
        <p:spPr>
          <a:xfrm>
            <a:off x="838200" y="1557821"/>
            <a:ext cx="10515600" cy="3504509"/>
          </a:xfrm>
        </p:spPr>
        <p:txBody>
          <a:bodyPr>
            <a:normAutofit/>
          </a:bodyPr>
          <a:lstStyle/>
          <a:p>
            <a:r>
              <a:rPr lang="en-US" sz="2400" b="1" dirty="0">
                <a:solidFill>
                  <a:schemeClr val="accent5">
                    <a:lumMod val="50000"/>
                  </a:schemeClr>
                </a:solidFill>
              </a:rPr>
              <a:t>Practice </a:t>
            </a:r>
            <a:br>
              <a:rPr lang="en-US" sz="2000" dirty="0"/>
            </a:br>
            <a:br>
              <a:rPr lang="en-US" sz="2000" dirty="0"/>
            </a:br>
            <a:br>
              <a:rPr lang="en-US" sz="2000" dirty="0"/>
            </a:br>
            <a:br>
              <a:rPr lang="en-US" sz="2000" dirty="0"/>
            </a:br>
            <a:r>
              <a:rPr lang="en-US" sz="2000" dirty="0"/>
              <a:t>Write six sentences to describe the place where you are right now.  </a:t>
            </a:r>
            <a:endParaRPr lang="ru-KZ" sz="2000" dirty="0"/>
          </a:p>
        </p:txBody>
      </p:sp>
    </p:spTree>
    <p:extLst>
      <p:ext uri="{BB962C8B-B14F-4D97-AF65-F5344CB8AC3E}">
        <p14:creationId xmlns:p14="http://schemas.microsoft.com/office/powerpoint/2010/main" val="1890101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1977</Words>
  <Application>Microsoft Office PowerPoint</Application>
  <PresentationFormat>Широкоэкранный</PresentationFormat>
  <Paragraphs>156</Paragraphs>
  <Slides>20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Calibri</vt:lpstr>
      <vt:lpstr>Calibri Light</vt:lpstr>
      <vt:lpstr>Symbol</vt:lpstr>
      <vt:lpstr>Wingdings</vt:lpstr>
      <vt:lpstr>Тема Office</vt:lpstr>
      <vt:lpstr>Descriptive and Process Paragraphs</vt:lpstr>
      <vt:lpstr>Презентация PowerPoint</vt:lpstr>
      <vt:lpstr>Презентация PowerPoint</vt:lpstr>
      <vt:lpstr>Презентация PowerPoint</vt:lpstr>
      <vt:lpstr>Презентация PowerPoint</vt:lpstr>
      <vt:lpstr>Read this description from a travel brochure.  Circle the adjectives. </vt:lpstr>
      <vt:lpstr>  Describing the place around you   </vt:lpstr>
      <vt:lpstr>Read this paragraph that describes someone’s favorite place.  Underline the prepositions. </vt:lpstr>
      <vt:lpstr>Practice     Write six sentences to describe the place where you are right now.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and Process Paragraphs</dc:title>
  <dc:creator>Sa Salim</dc:creator>
  <cp:lastModifiedBy>Sa Salim</cp:lastModifiedBy>
  <cp:revision>5</cp:revision>
  <dcterms:created xsi:type="dcterms:W3CDTF">2022-02-14T02:31:31Z</dcterms:created>
  <dcterms:modified xsi:type="dcterms:W3CDTF">2022-02-14T16:23:28Z</dcterms:modified>
</cp:coreProperties>
</file>